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5" r:id="rId11"/>
    <p:sldId id="266" r:id="rId12"/>
    <p:sldId id="351" r:id="rId13"/>
    <p:sldId id="316" r:id="rId14"/>
    <p:sldId id="353" r:id="rId15"/>
    <p:sldId id="317" r:id="rId16"/>
    <p:sldId id="356" r:id="rId17"/>
    <p:sldId id="289" r:id="rId18"/>
    <p:sldId id="290" r:id="rId19"/>
    <p:sldId id="271" r:id="rId20"/>
    <p:sldId id="275" r:id="rId21"/>
    <p:sldId id="274" r:id="rId22"/>
    <p:sldId id="276" r:id="rId23"/>
    <p:sldId id="308" r:id="rId24"/>
    <p:sldId id="310" r:id="rId25"/>
    <p:sldId id="283" r:id="rId26"/>
    <p:sldId id="270" r:id="rId27"/>
    <p:sldId id="284" r:id="rId28"/>
    <p:sldId id="285" r:id="rId29"/>
    <p:sldId id="286" r:id="rId30"/>
    <p:sldId id="287" r:id="rId31"/>
    <p:sldId id="288" r:id="rId32"/>
    <p:sldId id="307" r:id="rId33"/>
    <p:sldId id="292" r:id="rId34"/>
    <p:sldId id="300" r:id="rId35"/>
    <p:sldId id="301" r:id="rId36"/>
    <p:sldId id="302" r:id="rId37"/>
    <p:sldId id="303" r:id="rId38"/>
    <p:sldId id="304" r:id="rId39"/>
    <p:sldId id="357" r:id="rId40"/>
    <p:sldId id="324" r:id="rId41"/>
    <p:sldId id="293" r:id="rId42"/>
    <p:sldId id="294" r:id="rId43"/>
    <p:sldId id="295" r:id="rId44"/>
    <p:sldId id="296" r:id="rId45"/>
    <p:sldId id="297" r:id="rId46"/>
    <p:sldId id="298" r:id="rId47"/>
    <p:sldId id="358" r:id="rId48"/>
    <p:sldId id="440" r:id="rId49"/>
    <p:sldId id="454" r:id="rId50"/>
    <p:sldId id="441" r:id="rId51"/>
    <p:sldId id="466" r:id="rId52"/>
    <p:sldId id="443" r:id="rId53"/>
    <p:sldId id="445" r:id="rId54"/>
    <p:sldId id="444" r:id="rId55"/>
    <p:sldId id="447" r:id="rId56"/>
    <p:sldId id="458" r:id="rId57"/>
    <p:sldId id="457" r:id="rId58"/>
    <p:sldId id="460" r:id="rId59"/>
    <p:sldId id="459" r:id="rId60"/>
    <p:sldId id="450" r:id="rId61"/>
    <p:sldId id="453" r:id="rId62"/>
    <p:sldId id="452" r:id="rId63"/>
    <p:sldId id="461" r:id="rId64"/>
    <p:sldId id="451" r:id="rId65"/>
    <p:sldId id="433" r:id="rId66"/>
    <p:sldId id="448" r:id="rId67"/>
    <p:sldId id="319" r:id="rId68"/>
    <p:sldId id="463" r:id="rId69"/>
    <p:sldId id="47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01"/>
    <p:restoredTop sz="96317"/>
  </p:normalViewPr>
  <p:slideViewPr>
    <p:cSldViewPr snapToGrid="0" snapToObjects="1">
      <p:cViewPr varScale="1">
        <p:scale>
          <a:sx n="70" d="100"/>
          <a:sy n="70" d="100"/>
        </p:scale>
        <p:origin x="1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1F973-9F15-984A-90B5-113DF219B894}" type="datetimeFigureOut">
              <a:rPr lang="en-US" smtClean="0"/>
              <a:t>9/8/2020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0FED6-6480-C94F-B041-B03E64C61770}" type="slidenum">
              <a:rPr lang="en-US" smtClean="0"/>
              <a:t>‹#›</a:t>
            </a:fld>
            <a:endParaRPr lang="en-US"/>
          </a:p>
        </p:txBody>
      </p:sp>
    </p:spTree>
    <p:extLst>
      <p:ext uri="{BB962C8B-B14F-4D97-AF65-F5344CB8AC3E}">
        <p14:creationId xmlns:p14="http://schemas.microsoft.com/office/powerpoint/2010/main" val="213449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a:ln/>
        </p:spPr>
        <p:txBody>
          <a:bodyPr/>
          <a:lstStyle/>
          <a:p>
            <a:pPr>
              <a:buFont typeface="Wingdings" pitchFamily="2" charset="2"/>
              <a:buNone/>
            </a:pPr>
            <a:fld id="{C2E937BF-41B4-4A04-8E5C-44C18AB42557}" type="slidenum">
              <a:rPr lang="fr-FR" smtClean="0">
                <a:latin typeface="Times New Roman" pitchFamily="18" charset="0"/>
                <a:ea typeface="MS PGothic" pitchFamily="34" charset="-128"/>
                <a:cs typeface="Segoe UI" pitchFamily="34" charset="0"/>
              </a:rPr>
              <a:pPr>
                <a:buFont typeface="Wingdings" pitchFamily="2" charset="2"/>
                <a:buNone/>
              </a:pPr>
              <a:t>16</a:t>
            </a:fld>
            <a:endParaRPr lang="fr-FR">
              <a:latin typeface="Times New Roman" pitchFamily="18" charset="0"/>
              <a:ea typeface="MS PGothic" pitchFamily="34" charset="-128"/>
              <a:cs typeface="Segoe UI" pitchFamily="34" charset="0"/>
            </a:endParaRPr>
          </a:p>
        </p:txBody>
      </p:sp>
      <p:sp>
        <p:nvSpPr>
          <p:cNvPr id="78851" name="Rectangle 1"/>
          <p:cNvSpPr>
            <a:spLocks noGrp="1" noRot="1" noChangeAspect="1" noChangeArrowheads="1" noTextEdit="1"/>
          </p:cNvSpPr>
          <p:nvPr>
            <p:ph type="sldImg"/>
          </p:nvPr>
        </p:nvSpPr>
        <p:spPr>
          <a:xfrm>
            <a:off x="66675" y="755650"/>
            <a:ext cx="6624638" cy="3727450"/>
          </a:xfrm>
          <a:solidFill>
            <a:srgbClr val="FFFFFF"/>
          </a:solidFill>
          <a:ln/>
        </p:spPr>
      </p:sp>
      <p:sp>
        <p:nvSpPr>
          <p:cNvPr id="78852" name="Text Box 2"/>
          <p:cNvSpPr txBox="1">
            <a:spLocks noChangeArrowheads="1"/>
          </p:cNvSpPr>
          <p:nvPr/>
        </p:nvSpPr>
        <p:spPr bwMode="auto">
          <a:xfrm>
            <a:off x="676117" y="4722694"/>
            <a:ext cx="5408930" cy="4474131"/>
          </a:xfrm>
          <a:prstGeom prst="rect">
            <a:avLst/>
          </a:prstGeom>
          <a:noFill/>
          <a:ln w="9525">
            <a:noFill/>
            <a:round/>
            <a:headEnd/>
            <a:tailEnd/>
          </a:ln>
        </p:spPr>
        <p:txBody>
          <a:bodyPr wrap="none" anchor="ctr"/>
          <a:lstStyle/>
          <a:p>
            <a:endParaRPr lang="en-IE"/>
          </a:p>
        </p:txBody>
      </p:sp>
    </p:spTree>
    <p:extLst>
      <p:ext uri="{BB962C8B-B14F-4D97-AF65-F5344CB8AC3E}">
        <p14:creationId xmlns:p14="http://schemas.microsoft.com/office/powerpoint/2010/main" val="192630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9E387B-7738-604C-9B70-DC7BE118B391}" type="slidenum">
              <a:rPr lang="en-US" smtClean="0"/>
              <a:t>62</a:t>
            </a:fld>
            <a:endParaRPr lang="en-US"/>
          </a:p>
        </p:txBody>
      </p:sp>
    </p:spTree>
    <p:extLst>
      <p:ext uri="{BB962C8B-B14F-4D97-AF65-F5344CB8AC3E}">
        <p14:creationId xmlns:p14="http://schemas.microsoft.com/office/powerpoint/2010/main" val="3555256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hape 237"/>
          <p:cNvSpPr>
            <a:spLocks noGrp="1" noRot="1" noChangeAspect="1"/>
          </p:cNvSpPr>
          <p:nvPr>
            <p:ph type="sldImg"/>
          </p:nvPr>
        </p:nvSpPr>
        <p:spPr>
          <a:ln/>
        </p:spPr>
      </p:sp>
      <p:sp>
        <p:nvSpPr>
          <p:cNvPr id="29698" name="Shape 238"/>
          <p:cNvSpPr>
            <a:spLocks noGrp="1"/>
          </p:cNvSpPr>
          <p:nvPr>
            <p:ph type="body"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en-US">
                <a:latin typeface="Helvetica Neue" charset="0"/>
                <a:ea typeface="ＭＳ Ｐゴシック" charset="0"/>
                <a:cs typeface="Helvetica Neue" charset="0"/>
                <a:sym typeface="Helvetica Neue Light" charset="0"/>
              </a:rPr>
              <a:t>Brú na Bóinne represents the most complex management scenario example in the World Heritage Manual</a:t>
            </a:r>
          </a:p>
          <a:p>
            <a:pPr>
              <a:spcBef>
                <a:spcPct val="0"/>
              </a:spcBef>
            </a:pPr>
            <a:endParaRPr lang="en-US">
              <a:latin typeface="Helvetica Neue" charset="0"/>
              <a:ea typeface="ＭＳ Ｐゴシック" charset="0"/>
              <a:cs typeface="Helvetica Neue" charset="0"/>
              <a:sym typeface="Helvetica Neue Light" charset="0"/>
            </a:endParaRPr>
          </a:p>
          <a:p>
            <a:pPr>
              <a:lnSpc>
                <a:spcPct val="118000"/>
              </a:lnSpc>
              <a:spcBef>
                <a:spcPct val="0"/>
              </a:spcBef>
            </a:pPr>
            <a:r>
              <a:rPr lang="en-US">
                <a:latin typeface="Helvetica Neue" charset="0"/>
                <a:ea typeface="ＭＳ Ｐゴシック" charset="0"/>
                <a:cs typeface="Helvetica Neue" charset="0"/>
                <a:sym typeface="Helvetica Neue Light" charset="0"/>
              </a:rPr>
              <a:t>A variety of entities involved in management of the property as well as the buffer zone</a:t>
            </a:r>
          </a:p>
          <a:p>
            <a:pPr>
              <a:lnSpc>
                <a:spcPct val="118000"/>
              </a:lnSpc>
              <a:spcBef>
                <a:spcPct val="0"/>
              </a:spcBef>
            </a:pPr>
            <a:endParaRPr lang="en-US">
              <a:latin typeface="Helvetica Neue" charset="0"/>
              <a:ea typeface="ＭＳ Ｐゴシック" charset="0"/>
              <a:cs typeface="Helvetica Neue" charset="0"/>
              <a:sym typeface="Helvetica Neue Light" charset="0"/>
            </a:endParaRPr>
          </a:p>
          <a:p>
            <a:pPr>
              <a:lnSpc>
                <a:spcPct val="118000"/>
              </a:lnSpc>
              <a:spcBef>
                <a:spcPct val="0"/>
              </a:spcBef>
            </a:pPr>
            <a:r>
              <a:rPr lang="en-US">
                <a:latin typeface="Helvetica Neue" charset="0"/>
                <a:ea typeface="ＭＳ Ｐゴシック" charset="0"/>
                <a:cs typeface="Helvetica Neue" charset="0"/>
                <a:sym typeface="Helvetica Neue Light" charset="0"/>
              </a:rPr>
              <a:t>Distributing responsibility</a:t>
            </a:r>
          </a:p>
          <a:p>
            <a:pPr>
              <a:lnSpc>
                <a:spcPct val="118000"/>
              </a:lnSpc>
              <a:spcBef>
                <a:spcPct val="0"/>
              </a:spcBef>
            </a:pPr>
            <a:r>
              <a:rPr lang="en-US">
                <a:latin typeface="Helvetica Neue" charset="0"/>
                <a:ea typeface="ＭＳ Ｐゴシック" charset="0"/>
                <a:cs typeface="Helvetica Neue" charset="0"/>
                <a:sym typeface="Helvetica Neue Light" charset="0"/>
              </a:rPr>
              <a:t>good definition, implementation and maintenance of procedures, roles, responsibilities</a:t>
            </a:r>
          </a:p>
          <a:p>
            <a:pPr>
              <a:lnSpc>
                <a:spcPct val="118000"/>
              </a:lnSpc>
              <a:spcBef>
                <a:spcPct val="0"/>
              </a:spcBef>
            </a:pPr>
            <a:r>
              <a:rPr lang="en-US">
                <a:latin typeface="Helvetica Neue" charset="0"/>
                <a:ea typeface="ＭＳ Ｐゴシック" charset="0"/>
                <a:cs typeface="Helvetica Neue" charset="0"/>
                <a:sym typeface="Helvetica Neue Light" charset="0"/>
              </a:rPr>
              <a:t>A clear assignment of personal responsibility to all individuals involved is particularly important to ensure accountability and also transparency</a:t>
            </a:r>
            <a:endParaRPr lang="en-US">
              <a:latin typeface="Calibri" charset="0"/>
              <a:ea typeface="ＭＳ Ｐゴシック" charset="0"/>
              <a:cs typeface="ＭＳ Ｐゴシック" charset="0"/>
              <a:sym typeface="Helvetica Neue Light" charset="0"/>
            </a:endParaRPr>
          </a:p>
        </p:txBody>
      </p:sp>
    </p:spTree>
    <p:extLst>
      <p:ext uri="{BB962C8B-B14F-4D97-AF65-F5344CB8AC3E}">
        <p14:creationId xmlns:p14="http://schemas.microsoft.com/office/powerpoint/2010/main" val="3472341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04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ICOMOS evaluation is designed to ensure that a rigorous and institutional evaluation occurs.</a:t>
            </a:r>
          </a:p>
          <a:p>
            <a:pPr eaLnBrk="1" hangingPunct="1">
              <a:spcBef>
                <a:spcPct val="0"/>
              </a:spcBef>
            </a:pPr>
            <a:r>
              <a:rPr lang="en-US"/>
              <a:t>The process is accompanied by policy to avoid perceptions of conflict or interest. This policy is available on the ICOMOS website.</a:t>
            </a:r>
          </a:p>
          <a:p>
            <a:endParaRPr lang="fr-FR"/>
          </a:p>
        </p:txBody>
      </p:sp>
      <p:sp>
        <p:nvSpPr>
          <p:cNvPr id="2048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956396-D238-4F3E-9FCA-D3AF7A577A2D}" type="slidenum">
              <a:rPr lang="fr-FR" smtClean="0">
                <a:ea typeface="ＭＳ Ｐゴシック" pitchFamily="-108" charset="-128"/>
              </a:rPr>
              <a:pPr/>
              <a:t>67</a:t>
            </a:fld>
            <a:endParaRPr lang="fr-FR">
              <a:ea typeface="ＭＳ Ｐゴシック" pitchFamily="-108" charset="-128"/>
            </a:endParaRPr>
          </a:p>
        </p:txBody>
      </p:sp>
    </p:spTree>
    <p:extLst>
      <p:ext uri="{BB962C8B-B14F-4D97-AF65-F5344CB8AC3E}">
        <p14:creationId xmlns:p14="http://schemas.microsoft.com/office/powerpoint/2010/main" val="955561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EB0173-6950-2240-88CD-09CC0818684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 xmlns:a16="http://schemas.microsoft.com/office/drawing/2014/main" id="{DDF1FBF8-3DBB-D942-80C5-68A245DBF5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 xmlns:a16="http://schemas.microsoft.com/office/drawing/2014/main" id="{A9BD2E04-E38B-EE4A-A8C3-214E6635EDCD}"/>
              </a:ext>
            </a:extLst>
          </p:cNvPr>
          <p:cNvSpPr>
            <a:spLocks noGrp="1"/>
          </p:cNvSpPr>
          <p:nvPr>
            <p:ph type="dt" sz="half" idx="10"/>
          </p:nvPr>
        </p:nvSpPr>
        <p:spPr/>
        <p:txBody>
          <a:bodyPr/>
          <a:lstStyle/>
          <a:p>
            <a:fld id="{62D6221B-8DE1-534E-9DE5-0EA3C3BE3E2C}" type="datetimeFigureOut">
              <a:rPr lang="en-US" smtClean="0"/>
              <a:t>9/8/2020</a:t>
            </a:fld>
            <a:endParaRPr lang="en-US"/>
          </a:p>
        </p:txBody>
      </p:sp>
      <p:sp>
        <p:nvSpPr>
          <p:cNvPr id="5" name="Footer Placeholder 4">
            <a:extLst>
              <a:ext uri="{FF2B5EF4-FFF2-40B4-BE49-F238E27FC236}">
                <a16:creationId xmlns="" xmlns:a16="http://schemas.microsoft.com/office/drawing/2014/main" id="{67F19ADC-CD37-8745-B569-CC22F10AB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646CE0A-2684-C94C-BF90-EED16F268618}"/>
              </a:ext>
            </a:extLst>
          </p:cNvPr>
          <p:cNvSpPr>
            <a:spLocks noGrp="1"/>
          </p:cNvSpPr>
          <p:nvPr>
            <p:ph type="sldNum" sz="quarter" idx="12"/>
          </p:nvPr>
        </p:nvSpPr>
        <p:spPr/>
        <p:txBody>
          <a:bodyPr/>
          <a:lstStyle/>
          <a:p>
            <a:fld id="{0BF5DE44-EF02-824F-AA93-77D66F718735}" type="slidenum">
              <a:rPr lang="en-US" smtClean="0"/>
              <a:t>‹#›</a:t>
            </a:fld>
            <a:endParaRPr lang="en-US"/>
          </a:p>
        </p:txBody>
      </p:sp>
    </p:spTree>
    <p:extLst>
      <p:ext uri="{BB962C8B-B14F-4D97-AF65-F5344CB8AC3E}">
        <p14:creationId xmlns:p14="http://schemas.microsoft.com/office/powerpoint/2010/main" val="240506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702156-BACB-D647-9C65-4E492CB32C9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ED010E28-DA81-2A4C-B3E0-3F29F0C7C1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12DB22F1-0AFF-6944-B58C-B985E160B044}"/>
              </a:ext>
            </a:extLst>
          </p:cNvPr>
          <p:cNvSpPr>
            <a:spLocks noGrp="1"/>
          </p:cNvSpPr>
          <p:nvPr>
            <p:ph type="dt" sz="half" idx="10"/>
          </p:nvPr>
        </p:nvSpPr>
        <p:spPr/>
        <p:txBody>
          <a:bodyPr/>
          <a:lstStyle/>
          <a:p>
            <a:fld id="{62D6221B-8DE1-534E-9DE5-0EA3C3BE3E2C}" type="datetimeFigureOut">
              <a:rPr lang="en-US" smtClean="0"/>
              <a:t>9/8/2020</a:t>
            </a:fld>
            <a:endParaRPr lang="en-US"/>
          </a:p>
        </p:txBody>
      </p:sp>
      <p:sp>
        <p:nvSpPr>
          <p:cNvPr id="5" name="Footer Placeholder 4">
            <a:extLst>
              <a:ext uri="{FF2B5EF4-FFF2-40B4-BE49-F238E27FC236}">
                <a16:creationId xmlns="" xmlns:a16="http://schemas.microsoft.com/office/drawing/2014/main" id="{46181C72-4BCA-2443-B5F3-001D4CDEFC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F08A746-7003-6444-BBC8-A09EFB3CDF42}"/>
              </a:ext>
            </a:extLst>
          </p:cNvPr>
          <p:cNvSpPr>
            <a:spLocks noGrp="1"/>
          </p:cNvSpPr>
          <p:nvPr>
            <p:ph type="sldNum" sz="quarter" idx="12"/>
          </p:nvPr>
        </p:nvSpPr>
        <p:spPr/>
        <p:txBody>
          <a:bodyPr/>
          <a:lstStyle/>
          <a:p>
            <a:fld id="{0BF5DE44-EF02-824F-AA93-77D66F718735}" type="slidenum">
              <a:rPr lang="en-US" smtClean="0"/>
              <a:t>‹#›</a:t>
            </a:fld>
            <a:endParaRPr lang="en-US"/>
          </a:p>
        </p:txBody>
      </p:sp>
    </p:spTree>
    <p:extLst>
      <p:ext uri="{BB962C8B-B14F-4D97-AF65-F5344CB8AC3E}">
        <p14:creationId xmlns:p14="http://schemas.microsoft.com/office/powerpoint/2010/main" val="190131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DEBB73A-BE70-2E43-9C90-867AEBE63BE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9BDCEC87-4C95-404F-9D9B-B720DACC533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7B9056C5-E770-0147-B092-B2EA50969BCE}"/>
              </a:ext>
            </a:extLst>
          </p:cNvPr>
          <p:cNvSpPr>
            <a:spLocks noGrp="1"/>
          </p:cNvSpPr>
          <p:nvPr>
            <p:ph type="dt" sz="half" idx="10"/>
          </p:nvPr>
        </p:nvSpPr>
        <p:spPr/>
        <p:txBody>
          <a:bodyPr/>
          <a:lstStyle/>
          <a:p>
            <a:fld id="{62D6221B-8DE1-534E-9DE5-0EA3C3BE3E2C}" type="datetimeFigureOut">
              <a:rPr lang="en-US" smtClean="0"/>
              <a:t>9/8/2020</a:t>
            </a:fld>
            <a:endParaRPr lang="en-US"/>
          </a:p>
        </p:txBody>
      </p:sp>
      <p:sp>
        <p:nvSpPr>
          <p:cNvPr id="5" name="Footer Placeholder 4">
            <a:extLst>
              <a:ext uri="{FF2B5EF4-FFF2-40B4-BE49-F238E27FC236}">
                <a16:creationId xmlns="" xmlns:a16="http://schemas.microsoft.com/office/drawing/2014/main" id="{7A46C254-2F52-7944-9872-1CFD0392CA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6C21441-C727-864B-A304-093EEE3C6461}"/>
              </a:ext>
            </a:extLst>
          </p:cNvPr>
          <p:cNvSpPr>
            <a:spLocks noGrp="1"/>
          </p:cNvSpPr>
          <p:nvPr>
            <p:ph type="sldNum" sz="quarter" idx="12"/>
          </p:nvPr>
        </p:nvSpPr>
        <p:spPr/>
        <p:txBody>
          <a:bodyPr/>
          <a:lstStyle/>
          <a:p>
            <a:fld id="{0BF5DE44-EF02-824F-AA93-77D66F718735}" type="slidenum">
              <a:rPr lang="en-US" smtClean="0"/>
              <a:t>‹#›</a:t>
            </a:fld>
            <a:endParaRPr lang="en-US"/>
          </a:p>
        </p:txBody>
      </p:sp>
    </p:spTree>
    <p:extLst>
      <p:ext uri="{BB962C8B-B14F-4D97-AF65-F5344CB8AC3E}">
        <p14:creationId xmlns:p14="http://schemas.microsoft.com/office/powerpoint/2010/main" val="3315369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scription_horizont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565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5" name="Shape 22"/>
          <p:cNvSpPr>
            <a:spLocks noChangeShapeType="1"/>
          </p:cNvSpPr>
          <p:nvPr/>
        </p:nvSpPr>
        <p:spPr bwMode="auto">
          <a:xfrm>
            <a:off x="7071784" y="5607051"/>
            <a:ext cx="0" cy="1001713"/>
          </a:xfrm>
          <a:prstGeom prst="line">
            <a:avLst/>
          </a:prstGeom>
          <a:noFill/>
          <a:ln w="12700">
            <a:solidFill>
              <a:srgbClr val="9A9A9A"/>
            </a:solidFill>
            <a:miter lim="400000"/>
            <a:headEnd/>
            <a:tailEnd/>
          </a:ln>
          <a:extLst>
            <a:ext uri="{909E8E84-426E-40dd-AFC4-6F175D3DCCD1}">
              <a14:hiddenFill xmlns="" xmlns:a14="http://schemas.microsoft.com/office/drawing/2010/main">
                <a:noFill/>
              </a14:hiddenFill>
            </a:ext>
          </a:extLst>
        </p:spPr>
        <p:txBody>
          <a:bodyPr lIns="35717" tIns="35717" rIns="35717" bIns="35717" anchor="ctr"/>
          <a:lstStyle/>
          <a:p>
            <a:endParaRPr lang="en-US" sz="1800"/>
          </a:p>
        </p:txBody>
      </p:sp>
      <p:sp>
        <p:nvSpPr>
          <p:cNvPr id="23" name="Shape 23"/>
          <p:cNvSpPr>
            <a:spLocks noGrp="1"/>
          </p:cNvSpPr>
          <p:nvPr>
            <p:ph type="pic" idx="13"/>
          </p:nvPr>
        </p:nvSpPr>
        <p:spPr>
          <a:xfrm>
            <a:off x="0" y="1"/>
            <a:ext cx="12192000" cy="5339953"/>
          </a:xfrm>
          <a:prstGeom prst="rect">
            <a:avLst/>
          </a:prstGeom>
        </p:spPr>
        <p:txBody>
          <a:bodyPr lIns="64291" tIns="32145" rIns="64291" bIns="32145">
            <a:noAutofit/>
          </a:bodyPr>
          <a:lstStyle/>
          <a:p>
            <a:pPr lvl="0"/>
            <a:endParaRPr noProof="0"/>
          </a:p>
        </p:txBody>
      </p:sp>
      <p:sp>
        <p:nvSpPr>
          <p:cNvPr id="24" name="Shape 24"/>
          <p:cNvSpPr>
            <a:spLocks noGrp="1"/>
          </p:cNvSpPr>
          <p:nvPr>
            <p:ph type="title"/>
          </p:nvPr>
        </p:nvSpPr>
        <p:spPr>
          <a:xfrm>
            <a:off x="1321593" y="5473899"/>
            <a:ext cx="5429251" cy="1196578"/>
          </a:xfrm>
          <a:prstGeom prst="rect">
            <a:avLst/>
          </a:prstGeom>
        </p:spPr>
        <p:txBody>
          <a:bodyPr anchor="ctr"/>
          <a:lstStyle>
            <a:lvl1pPr algn="r"/>
          </a:lstStyle>
          <a:p>
            <a:r>
              <a:t>Title Text</a:t>
            </a:r>
          </a:p>
        </p:txBody>
      </p:sp>
      <p:sp>
        <p:nvSpPr>
          <p:cNvPr id="25" name="Shape 25"/>
          <p:cNvSpPr>
            <a:spLocks noGrp="1"/>
          </p:cNvSpPr>
          <p:nvPr>
            <p:ph type="body" sz="quarter" idx="1"/>
          </p:nvPr>
        </p:nvSpPr>
        <p:spPr>
          <a:xfrm>
            <a:off x="7358063" y="5956101"/>
            <a:ext cx="4643437" cy="357188"/>
          </a:xfrm>
          <a:prstGeom prst="rect">
            <a:avLst/>
          </a:prstGeom>
        </p:spPr>
        <p:txBody>
          <a:bodyPr/>
          <a:lstStyle>
            <a:lvl1pPr marL="0" indent="0">
              <a:spcBef>
                <a:spcPts val="0"/>
              </a:spcBef>
              <a:buSzTx/>
              <a:buFontTx/>
              <a:buNone/>
              <a:defRPr sz="1800">
                <a:latin typeface="Helvetica Neue"/>
                <a:ea typeface="Helvetica Neue"/>
                <a:cs typeface="Helvetica Neue"/>
                <a:sym typeface="Helvetica Neue"/>
              </a:defRPr>
            </a:lvl1pPr>
            <a:lvl2pPr marL="0" indent="160729">
              <a:spcBef>
                <a:spcPts val="0"/>
              </a:spcBef>
              <a:buSzTx/>
              <a:buFontTx/>
              <a:buNone/>
              <a:defRPr sz="1800">
                <a:latin typeface="Helvetica Neue"/>
                <a:ea typeface="Helvetica Neue"/>
                <a:cs typeface="Helvetica Neue"/>
                <a:sym typeface="Helvetica Neue"/>
              </a:defRPr>
            </a:lvl2pPr>
            <a:lvl3pPr marL="0" indent="321457">
              <a:spcBef>
                <a:spcPts val="0"/>
              </a:spcBef>
              <a:buSzTx/>
              <a:buFontTx/>
              <a:buNone/>
              <a:defRPr sz="1800">
                <a:latin typeface="Helvetica Neue"/>
                <a:ea typeface="Helvetica Neue"/>
                <a:cs typeface="Helvetica Neue"/>
                <a:sym typeface="Helvetica Neue"/>
              </a:defRPr>
            </a:lvl3pPr>
            <a:lvl4pPr marL="0" indent="482186">
              <a:spcBef>
                <a:spcPts val="0"/>
              </a:spcBef>
              <a:buSzTx/>
              <a:buFontTx/>
              <a:buNone/>
              <a:defRPr sz="1800">
                <a:latin typeface="Helvetica Neue"/>
                <a:ea typeface="Helvetica Neue"/>
                <a:cs typeface="Helvetica Neue"/>
                <a:sym typeface="Helvetica Neue"/>
              </a:defRPr>
            </a:lvl4pPr>
            <a:lvl5pPr marL="0" indent="642915">
              <a:spcBef>
                <a:spcPts val="0"/>
              </a:spcBef>
              <a:buSzTx/>
              <a:buFontTx/>
              <a:buNone/>
              <a:defRPr sz="18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6" name="Shape 26"/>
          <p:cNvSpPr>
            <a:spLocks noGrp="1"/>
          </p:cNvSpPr>
          <p:nvPr>
            <p:ph type="sldNum" sz="quarter" idx="14"/>
          </p:nvPr>
        </p:nvSpPr>
        <p:spPr/>
        <p:txBody>
          <a:bodyPr/>
          <a:lstStyle>
            <a:lvl1pPr>
              <a:defRPr/>
            </a:lvl1pPr>
          </a:lstStyle>
          <a:p>
            <a:pPr>
              <a:defRPr/>
            </a:pPr>
            <a:fld id="{DB33797F-B91C-3647-B6B2-8E796EB180D3}" type="slidenum">
              <a:rPr/>
              <a:pPr>
                <a:defRPr/>
              </a:pPr>
              <a:t>‹#›</a:t>
            </a:fld>
            <a:endParaRPr/>
          </a:p>
        </p:txBody>
      </p:sp>
    </p:spTree>
    <p:extLst>
      <p:ext uri="{BB962C8B-B14F-4D97-AF65-F5344CB8AC3E}">
        <p14:creationId xmlns:p14="http://schemas.microsoft.com/office/powerpoint/2010/main" val="19156975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F14025-4B51-B345-8BFA-F3630DDABBC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B9D06836-955A-6E48-9BCF-ABB9364DF3E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AABE359B-69C5-C044-AD0D-997354E057C9}"/>
              </a:ext>
            </a:extLst>
          </p:cNvPr>
          <p:cNvSpPr>
            <a:spLocks noGrp="1"/>
          </p:cNvSpPr>
          <p:nvPr>
            <p:ph type="dt" sz="half" idx="10"/>
          </p:nvPr>
        </p:nvSpPr>
        <p:spPr/>
        <p:txBody>
          <a:bodyPr/>
          <a:lstStyle/>
          <a:p>
            <a:fld id="{62D6221B-8DE1-534E-9DE5-0EA3C3BE3E2C}" type="datetimeFigureOut">
              <a:rPr lang="en-US" smtClean="0"/>
              <a:t>9/8/2020</a:t>
            </a:fld>
            <a:endParaRPr lang="en-US"/>
          </a:p>
        </p:txBody>
      </p:sp>
      <p:sp>
        <p:nvSpPr>
          <p:cNvPr id="5" name="Footer Placeholder 4">
            <a:extLst>
              <a:ext uri="{FF2B5EF4-FFF2-40B4-BE49-F238E27FC236}">
                <a16:creationId xmlns="" xmlns:a16="http://schemas.microsoft.com/office/drawing/2014/main" id="{DEA07B9F-5976-2342-A655-97906BF2A4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CB386B6-7E1F-0B43-AF5D-0F59D61F810B}"/>
              </a:ext>
            </a:extLst>
          </p:cNvPr>
          <p:cNvSpPr>
            <a:spLocks noGrp="1"/>
          </p:cNvSpPr>
          <p:nvPr>
            <p:ph type="sldNum" sz="quarter" idx="12"/>
          </p:nvPr>
        </p:nvSpPr>
        <p:spPr/>
        <p:txBody>
          <a:bodyPr/>
          <a:lstStyle/>
          <a:p>
            <a:fld id="{0BF5DE44-EF02-824F-AA93-77D66F718735}" type="slidenum">
              <a:rPr lang="en-US" smtClean="0"/>
              <a:t>‹#›</a:t>
            </a:fld>
            <a:endParaRPr lang="en-US"/>
          </a:p>
        </p:txBody>
      </p:sp>
    </p:spTree>
    <p:extLst>
      <p:ext uri="{BB962C8B-B14F-4D97-AF65-F5344CB8AC3E}">
        <p14:creationId xmlns:p14="http://schemas.microsoft.com/office/powerpoint/2010/main" val="356478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5FEB04-94FD-A344-957B-F0F244F3C34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 xmlns:a16="http://schemas.microsoft.com/office/drawing/2014/main" id="{C6A798AB-CCD0-8F4E-B1C2-0A7B4FBEA4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CD915DCF-6B53-FF4B-BAC5-B77BFF2FFA86}"/>
              </a:ext>
            </a:extLst>
          </p:cNvPr>
          <p:cNvSpPr>
            <a:spLocks noGrp="1"/>
          </p:cNvSpPr>
          <p:nvPr>
            <p:ph type="dt" sz="half" idx="10"/>
          </p:nvPr>
        </p:nvSpPr>
        <p:spPr/>
        <p:txBody>
          <a:bodyPr/>
          <a:lstStyle/>
          <a:p>
            <a:fld id="{62D6221B-8DE1-534E-9DE5-0EA3C3BE3E2C}" type="datetimeFigureOut">
              <a:rPr lang="en-US" smtClean="0"/>
              <a:t>9/8/2020</a:t>
            </a:fld>
            <a:endParaRPr lang="en-US"/>
          </a:p>
        </p:txBody>
      </p:sp>
      <p:sp>
        <p:nvSpPr>
          <p:cNvPr id="5" name="Footer Placeholder 4">
            <a:extLst>
              <a:ext uri="{FF2B5EF4-FFF2-40B4-BE49-F238E27FC236}">
                <a16:creationId xmlns="" xmlns:a16="http://schemas.microsoft.com/office/drawing/2014/main" id="{708D1235-A9FE-8E4B-A180-8E72323383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DC30F88-EBDD-BC47-9570-DFCF80C2F9F8}"/>
              </a:ext>
            </a:extLst>
          </p:cNvPr>
          <p:cNvSpPr>
            <a:spLocks noGrp="1"/>
          </p:cNvSpPr>
          <p:nvPr>
            <p:ph type="sldNum" sz="quarter" idx="12"/>
          </p:nvPr>
        </p:nvSpPr>
        <p:spPr/>
        <p:txBody>
          <a:bodyPr/>
          <a:lstStyle/>
          <a:p>
            <a:fld id="{0BF5DE44-EF02-824F-AA93-77D66F718735}" type="slidenum">
              <a:rPr lang="en-US" smtClean="0"/>
              <a:t>‹#›</a:t>
            </a:fld>
            <a:endParaRPr lang="en-US"/>
          </a:p>
        </p:txBody>
      </p:sp>
    </p:spTree>
    <p:extLst>
      <p:ext uri="{BB962C8B-B14F-4D97-AF65-F5344CB8AC3E}">
        <p14:creationId xmlns:p14="http://schemas.microsoft.com/office/powerpoint/2010/main" val="2098027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CD3A35-EA0E-EC4B-9A9E-509E8F12D8E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CC62DAD2-4D00-0C47-97FF-B3D6AC70108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 xmlns:a16="http://schemas.microsoft.com/office/drawing/2014/main" id="{6603ABA8-381B-2E40-A7C4-4DAFBC4BC57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 xmlns:a16="http://schemas.microsoft.com/office/drawing/2014/main" id="{3B4AC17F-3F62-7C4E-A1AE-997BEF13B077}"/>
              </a:ext>
            </a:extLst>
          </p:cNvPr>
          <p:cNvSpPr>
            <a:spLocks noGrp="1"/>
          </p:cNvSpPr>
          <p:nvPr>
            <p:ph type="dt" sz="half" idx="10"/>
          </p:nvPr>
        </p:nvSpPr>
        <p:spPr/>
        <p:txBody>
          <a:bodyPr/>
          <a:lstStyle/>
          <a:p>
            <a:fld id="{62D6221B-8DE1-534E-9DE5-0EA3C3BE3E2C}" type="datetimeFigureOut">
              <a:rPr lang="en-US" smtClean="0"/>
              <a:t>9/8/2020</a:t>
            </a:fld>
            <a:endParaRPr lang="en-US"/>
          </a:p>
        </p:txBody>
      </p:sp>
      <p:sp>
        <p:nvSpPr>
          <p:cNvPr id="6" name="Footer Placeholder 5">
            <a:extLst>
              <a:ext uri="{FF2B5EF4-FFF2-40B4-BE49-F238E27FC236}">
                <a16:creationId xmlns="" xmlns:a16="http://schemas.microsoft.com/office/drawing/2014/main" id="{4983C313-A091-114B-BFF7-0B94C0EEF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B50C955-8D88-4247-BE02-58D5E4749B63}"/>
              </a:ext>
            </a:extLst>
          </p:cNvPr>
          <p:cNvSpPr>
            <a:spLocks noGrp="1"/>
          </p:cNvSpPr>
          <p:nvPr>
            <p:ph type="sldNum" sz="quarter" idx="12"/>
          </p:nvPr>
        </p:nvSpPr>
        <p:spPr/>
        <p:txBody>
          <a:bodyPr/>
          <a:lstStyle/>
          <a:p>
            <a:fld id="{0BF5DE44-EF02-824F-AA93-77D66F718735}" type="slidenum">
              <a:rPr lang="en-US" smtClean="0"/>
              <a:t>‹#›</a:t>
            </a:fld>
            <a:endParaRPr lang="en-US"/>
          </a:p>
        </p:txBody>
      </p:sp>
    </p:spTree>
    <p:extLst>
      <p:ext uri="{BB962C8B-B14F-4D97-AF65-F5344CB8AC3E}">
        <p14:creationId xmlns:p14="http://schemas.microsoft.com/office/powerpoint/2010/main" val="318086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CA2C26-2518-D54F-B192-7FACE34252E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740C63BA-B9DF-AB46-A697-B1BDE9FC87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B492C88E-CBC3-7946-836B-D3277D88558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 xmlns:a16="http://schemas.microsoft.com/office/drawing/2014/main" id="{A32BC2D7-3DA2-AD48-BCB7-5A2C2D530B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FDF9C3FD-CCF8-E647-901D-388AD49CB1C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 xmlns:a16="http://schemas.microsoft.com/office/drawing/2014/main" id="{9ACD114A-CEBA-8C4F-A653-E9A66EBF2041}"/>
              </a:ext>
            </a:extLst>
          </p:cNvPr>
          <p:cNvSpPr>
            <a:spLocks noGrp="1"/>
          </p:cNvSpPr>
          <p:nvPr>
            <p:ph type="dt" sz="half" idx="10"/>
          </p:nvPr>
        </p:nvSpPr>
        <p:spPr/>
        <p:txBody>
          <a:bodyPr/>
          <a:lstStyle/>
          <a:p>
            <a:fld id="{62D6221B-8DE1-534E-9DE5-0EA3C3BE3E2C}" type="datetimeFigureOut">
              <a:rPr lang="en-US" smtClean="0"/>
              <a:t>9/8/2020</a:t>
            </a:fld>
            <a:endParaRPr lang="en-US"/>
          </a:p>
        </p:txBody>
      </p:sp>
      <p:sp>
        <p:nvSpPr>
          <p:cNvPr id="8" name="Footer Placeholder 7">
            <a:extLst>
              <a:ext uri="{FF2B5EF4-FFF2-40B4-BE49-F238E27FC236}">
                <a16:creationId xmlns="" xmlns:a16="http://schemas.microsoft.com/office/drawing/2014/main" id="{26344949-1550-8C41-B4E9-AE86AB783F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8E97DAA3-F2AF-2A40-8AB4-B30DDDF265B7}"/>
              </a:ext>
            </a:extLst>
          </p:cNvPr>
          <p:cNvSpPr>
            <a:spLocks noGrp="1"/>
          </p:cNvSpPr>
          <p:nvPr>
            <p:ph type="sldNum" sz="quarter" idx="12"/>
          </p:nvPr>
        </p:nvSpPr>
        <p:spPr/>
        <p:txBody>
          <a:bodyPr/>
          <a:lstStyle/>
          <a:p>
            <a:fld id="{0BF5DE44-EF02-824F-AA93-77D66F718735}" type="slidenum">
              <a:rPr lang="en-US" smtClean="0"/>
              <a:t>‹#›</a:t>
            </a:fld>
            <a:endParaRPr lang="en-US"/>
          </a:p>
        </p:txBody>
      </p:sp>
    </p:spTree>
    <p:extLst>
      <p:ext uri="{BB962C8B-B14F-4D97-AF65-F5344CB8AC3E}">
        <p14:creationId xmlns:p14="http://schemas.microsoft.com/office/powerpoint/2010/main" val="1833040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016B7E-1CDD-004D-9C95-ED257F5E6F5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 xmlns:a16="http://schemas.microsoft.com/office/drawing/2014/main" id="{8BC40B4F-C9B7-B742-A677-699AA4FF3278}"/>
              </a:ext>
            </a:extLst>
          </p:cNvPr>
          <p:cNvSpPr>
            <a:spLocks noGrp="1"/>
          </p:cNvSpPr>
          <p:nvPr>
            <p:ph type="dt" sz="half" idx="10"/>
          </p:nvPr>
        </p:nvSpPr>
        <p:spPr/>
        <p:txBody>
          <a:bodyPr/>
          <a:lstStyle/>
          <a:p>
            <a:fld id="{62D6221B-8DE1-534E-9DE5-0EA3C3BE3E2C}" type="datetimeFigureOut">
              <a:rPr lang="en-US" smtClean="0"/>
              <a:t>9/8/2020</a:t>
            </a:fld>
            <a:endParaRPr lang="en-US"/>
          </a:p>
        </p:txBody>
      </p:sp>
      <p:sp>
        <p:nvSpPr>
          <p:cNvPr id="4" name="Footer Placeholder 3">
            <a:extLst>
              <a:ext uri="{FF2B5EF4-FFF2-40B4-BE49-F238E27FC236}">
                <a16:creationId xmlns="" xmlns:a16="http://schemas.microsoft.com/office/drawing/2014/main" id="{0A56C2D6-495A-DB4D-A9B7-AABD38EB21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7BD0DE0-F37D-5446-9C4D-FCEB09CF7499}"/>
              </a:ext>
            </a:extLst>
          </p:cNvPr>
          <p:cNvSpPr>
            <a:spLocks noGrp="1"/>
          </p:cNvSpPr>
          <p:nvPr>
            <p:ph type="sldNum" sz="quarter" idx="12"/>
          </p:nvPr>
        </p:nvSpPr>
        <p:spPr/>
        <p:txBody>
          <a:bodyPr/>
          <a:lstStyle/>
          <a:p>
            <a:fld id="{0BF5DE44-EF02-824F-AA93-77D66F718735}" type="slidenum">
              <a:rPr lang="en-US" smtClean="0"/>
              <a:t>‹#›</a:t>
            </a:fld>
            <a:endParaRPr lang="en-US"/>
          </a:p>
        </p:txBody>
      </p:sp>
    </p:spTree>
    <p:extLst>
      <p:ext uri="{BB962C8B-B14F-4D97-AF65-F5344CB8AC3E}">
        <p14:creationId xmlns:p14="http://schemas.microsoft.com/office/powerpoint/2010/main" val="97281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DFA8ED6-F24F-5E4C-A589-3BB024A8EF92}"/>
              </a:ext>
            </a:extLst>
          </p:cNvPr>
          <p:cNvSpPr>
            <a:spLocks noGrp="1"/>
          </p:cNvSpPr>
          <p:nvPr>
            <p:ph type="dt" sz="half" idx="10"/>
          </p:nvPr>
        </p:nvSpPr>
        <p:spPr/>
        <p:txBody>
          <a:bodyPr/>
          <a:lstStyle/>
          <a:p>
            <a:fld id="{62D6221B-8DE1-534E-9DE5-0EA3C3BE3E2C}" type="datetimeFigureOut">
              <a:rPr lang="en-US" smtClean="0"/>
              <a:t>9/8/2020</a:t>
            </a:fld>
            <a:endParaRPr lang="en-US"/>
          </a:p>
        </p:txBody>
      </p:sp>
      <p:sp>
        <p:nvSpPr>
          <p:cNvPr id="3" name="Footer Placeholder 2">
            <a:extLst>
              <a:ext uri="{FF2B5EF4-FFF2-40B4-BE49-F238E27FC236}">
                <a16:creationId xmlns="" xmlns:a16="http://schemas.microsoft.com/office/drawing/2014/main" id="{A3927DFF-944F-1B43-830D-3D316E4348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C3769FFC-C4FD-2749-92BD-747DF0482FE7}"/>
              </a:ext>
            </a:extLst>
          </p:cNvPr>
          <p:cNvSpPr>
            <a:spLocks noGrp="1"/>
          </p:cNvSpPr>
          <p:nvPr>
            <p:ph type="sldNum" sz="quarter" idx="12"/>
          </p:nvPr>
        </p:nvSpPr>
        <p:spPr/>
        <p:txBody>
          <a:bodyPr/>
          <a:lstStyle/>
          <a:p>
            <a:fld id="{0BF5DE44-EF02-824F-AA93-77D66F718735}" type="slidenum">
              <a:rPr lang="en-US" smtClean="0"/>
              <a:t>‹#›</a:t>
            </a:fld>
            <a:endParaRPr lang="en-US"/>
          </a:p>
        </p:txBody>
      </p:sp>
    </p:spTree>
    <p:extLst>
      <p:ext uri="{BB962C8B-B14F-4D97-AF65-F5344CB8AC3E}">
        <p14:creationId xmlns:p14="http://schemas.microsoft.com/office/powerpoint/2010/main" val="1311248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19D2D3-723E-AF4E-84C4-15EBABB82C0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3FBBCF1C-84E7-8744-B5E0-CE378C1416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 xmlns:a16="http://schemas.microsoft.com/office/drawing/2014/main" id="{07E69E8E-9D84-5A41-84DD-E2CB6A0ED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77F59176-EBD9-824A-91CE-90ABE97E491C}"/>
              </a:ext>
            </a:extLst>
          </p:cNvPr>
          <p:cNvSpPr>
            <a:spLocks noGrp="1"/>
          </p:cNvSpPr>
          <p:nvPr>
            <p:ph type="dt" sz="half" idx="10"/>
          </p:nvPr>
        </p:nvSpPr>
        <p:spPr/>
        <p:txBody>
          <a:bodyPr/>
          <a:lstStyle/>
          <a:p>
            <a:fld id="{62D6221B-8DE1-534E-9DE5-0EA3C3BE3E2C}" type="datetimeFigureOut">
              <a:rPr lang="en-US" smtClean="0"/>
              <a:t>9/8/2020</a:t>
            </a:fld>
            <a:endParaRPr lang="en-US"/>
          </a:p>
        </p:txBody>
      </p:sp>
      <p:sp>
        <p:nvSpPr>
          <p:cNvPr id="6" name="Footer Placeholder 5">
            <a:extLst>
              <a:ext uri="{FF2B5EF4-FFF2-40B4-BE49-F238E27FC236}">
                <a16:creationId xmlns="" xmlns:a16="http://schemas.microsoft.com/office/drawing/2014/main" id="{23672A4A-2531-FE4E-8990-03F044F738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B20B74E-2F82-464A-AEC6-8E35265054FC}"/>
              </a:ext>
            </a:extLst>
          </p:cNvPr>
          <p:cNvSpPr>
            <a:spLocks noGrp="1"/>
          </p:cNvSpPr>
          <p:nvPr>
            <p:ph type="sldNum" sz="quarter" idx="12"/>
          </p:nvPr>
        </p:nvSpPr>
        <p:spPr/>
        <p:txBody>
          <a:bodyPr/>
          <a:lstStyle/>
          <a:p>
            <a:fld id="{0BF5DE44-EF02-824F-AA93-77D66F718735}" type="slidenum">
              <a:rPr lang="en-US" smtClean="0"/>
              <a:t>‹#›</a:t>
            </a:fld>
            <a:endParaRPr lang="en-US"/>
          </a:p>
        </p:txBody>
      </p:sp>
    </p:spTree>
    <p:extLst>
      <p:ext uri="{BB962C8B-B14F-4D97-AF65-F5344CB8AC3E}">
        <p14:creationId xmlns:p14="http://schemas.microsoft.com/office/powerpoint/2010/main" val="110148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9A5181-37E8-F840-8F80-F0FFBB9C7A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 xmlns:a16="http://schemas.microsoft.com/office/drawing/2014/main" id="{74042028-0D79-074C-A77D-AA95A6EA2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AC52161-3044-D44F-B4F6-C0FE7402B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F9AF057D-7A37-BB48-A79E-9E9020BDB141}"/>
              </a:ext>
            </a:extLst>
          </p:cNvPr>
          <p:cNvSpPr>
            <a:spLocks noGrp="1"/>
          </p:cNvSpPr>
          <p:nvPr>
            <p:ph type="dt" sz="half" idx="10"/>
          </p:nvPr>
        </p:nvSpPr>
        <p:spPr/>
        <p:txBody>
          <a:bodyPr/>
          <a:lstStyle/>
          <a:p>
            <a:fld id="{62D6221B-8DE1-534E-9DE5-0EA3C3BE3E2C}" type="datetimeFigureOut">
              <a:rPr lang="en-US" smtClean="0"/>
              <a:t>9/8/2020</a:t>
            </a:fld>
            <a:endParaRPr lang="en-US"/>
          </a:p>
        </p:txBody>
      </p:sp>
      <p:sp>
        <p:nvSpPr>
          <p:cNvPr id="6" name="Footer Placeholder 5">
            <a:extLst>
              <a:ext uri="{FF2B5EF4-FFF2-40B4-BE49-F238E27FC236}">
                <a16:creationId xmlns="" xmlns:a16="http://schemas.microsoft.com/office/drawing/2014/main" id="{BD215FCB-70F2-4C41-900A-799360A274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F6B3AA2-E968-6744-9090-44BB1BC14F3E}"/>
              </a:ext>
            </a:extLst>
          </p:cNvPr>
          <p:cNvSpPr>
            <a:spLocks noGrp="1"/>
          </p:cNvSpPr>
          <p:nvPr>
            <p:ph type="sldNum" sz="quarter" idx="12"/>
          </p:nvPr>
        </p:nvSpPr>
        <p:spPr/>
        <p:txBody>
          <a:bodyPr/>
          <a:lstStyle/>
          <a:p>
            <a:fld id="{0BF5DE44-EF02-824F-AA93-77D66F718735}" type="slidenum">
              <a:rPr lang="en-US" smtClean="0"/>
              <a:t>‹#›</a:t>
            </a:fld>
            <a:endParaRPr lang="en-US"/>
          </a:p>
        </p:txBody>
      </p:sp>
    </p:spTree>
    <p:extLst>
      <p:ext uri="{BB962C8B-B14F-4D97-AF65-F5344CB8AC3E}">
        <p14:creationId xmlns:p14="http://schemas.microsoft.com/office/powerpoint/2010/main" val="196532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58A8DCF-FC03-7046-B882-5F11717CF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5B0BB0AE-76C8-8D48-A73D-0B70A795C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6FC0060A-8CCC-614D-AB47-655C1DAF08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221B-8DE1-534E-9DE5-0EA3C3BE3E2C}" type="datetimeFigureOut">
              <a:rPr lang="en-US" smtClean="0"/>
              <a:t>9/8/2020</a:t>
            </a:fld>
            <a:endParaRPr lang="en-US"/>
          </a:p>
        </p:txBody>
      </p:sp>
      <p:sp>
        <p:nvSpPr>
          <p:cNvPr id="5" name="Footer Placeholder 4">
            <a:extLst>
              <a:ext uri="{FF2B5EF4-FFF2-40B4-BE49-F238E27FC236}">
                <a16:creationId xmlns="" xmlns:a16="http://schemas.microsoft.com/office/drawing/2014/main" id="{E0562B65-6881-0D49-961F-32B5A7F49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56F427A-1423-2F4B-9FCA-B941A9AFF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5DE44-EF02-824F-AA93-77D66F718735}" type="slidenum">
              <a:rPr lang="en-US" smtClean="0"/>
              <a:t>‹#›</a:t>
            </a:fld>
            <a:endParaRPr lang="en-US"/>
          </a:p>
        </p:txBody>
      </p:sp>
    </p:spTree>
    <p:extLst>
      <p:ext uri="{BB962C8B-B14F-4D97-AF65-F5344CB8AC3E}">
        <p14:creationId xmlns:p14="http://schemas.microsoft.com/office/powerpoint/2010/main" val="1600008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99F94A-853B-114E-8C82-86361F825661}"/>
              </a:ext>
            </a:extLst>
          </p:cNvPr>
          <p:cNvSpPr>
            <a:spLocks noGrp="1"/>
          </p:cNvSpPr>
          <p:nvPr>
            <p:ph type="ctrTitle"/>
          </p:nvPr>
        </p:nvSpPr>
        <p:spPr>
          <a:xfrm>
            <a:off x="1449916" y="901700"/>
            <a:ext cx="9144000" cy="1573213"/>
          </a:xfrm>
        </p:spPr>
        <p:txBody>
          <a:bodyPr>
            <a:normAutofit/>
          </a:bodyPr>
          <a:lstStyle/>
          <a:p>
            <a:pPr algn="l"/>
            <a:r>
              <a:rPr lang="en-US" sz="4200" dirty="0"/>
              <a:t>Demystifying the </a:t>
            </a:r>
            <a:r>
              <a:rPr lang="en-GB" sz="4200" dirty="0"/>
              <a:t>World Heritage System</a:t>
            </a:r>
            <a:br>
              <a:rPr lang="en-GB" sz="4200" dirty="0"/>
            </a:br>
            <a:r>
              <a:rPr lang="en-GB" sz="4200" dirty="0"/>
              <a:t>Mona O’Rourke</a:t>
            </a:r>
            <a:endParaRPr lang="en-US" sz="4200" dirty="0"/>
          </a:p>
        </p:txBody>
      </p:sp>
      <p:sp>
        <p:nvSpPr>
          <p:cNvPr id="3" name="Subtitle 2">
            <a:extLst>
              <a:ext uri="{FF2B5EF4-FFF2-40B4-BE49-F238E27FC236}">
                <a16:creationId xmlns="" xmlns:a16="http://schemas.microsoft.com/office/drawing/2014/main" id="{D6F9E9B5-EC67-3141-AD65-278E08FB47EF}"/>
              </a:ext>
            </a:extLst>
          </p:cNvPr>
          <p:cNvSpPr>
            <a:spLocks noGrp="1"/>
          </p:cNvSpPr>
          <p:nvPr>
            <p:ph type="subTitle" idx="1"/>
          </p:nvPr>
        </p:nvSpPr>
        <p:spPr/>
        <p:txBody>
          <a:bodyPr>
            <a:normAutofit fontScale="92500" lnSpcReduction="20000"/>
          </a:bodyPr>
          <a:lstStyle/>
          <a:p>
            <a:pPr algn="l"/>
            <a:r>
              <a:rPr lang="en-US" dirty="0"/>
              <a:t>Conventions, Declarations, Regulations and other initiatives of UNESCO </a:t>
            </a:r>
          </a:p>
          <a:p>
            <a:pPr algn="l"/>
            <a:r>
              <a:rPr lang="en-GB" dirty="0"/>
              <a:t>UNESCO’s Venice Charter 1964 </a:t>
            </a:r>
          </a:p>
          <a:p>
            <a:pPr algn="l"/>
            <a:r>
              <a:rPr lang="en-GB" dirty="0"/>
              <a:t>ICOMOS was established in 1965</a:t>
            </a:r>
          </a:p>
          <a:p>
            <a:pPr algn="l"/>
            <a:r>
              <a:rPr lang="en-GB" dirty="0"/>
              <a:t>Venice Charter principles form basis for policy in relation to assessment of  World Heritage</a:t>
            </a:r>
          </a:p>
          <a:p>
            <a:endParaRPr lang="en-US" dirty="0"/>
          </a:p>
        </p:txBody>
      </p:sp>
    </p:spTree>
    <p:extLst>
      <p:ext uri="{BB962C8B-B14F-4D97-AF65-F5344CB8AC3E}">
        <p14:creationId xmlns:p14="http://schemas.microsoft.com/office/powerpoint/2010/main" val="428813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FEDC33-D2BB-6F4D-B945-3BA045DBE850}"/>
              </a:ext>
            </a:extLst>
          </p:cNvPr>
          <p:cNvSpPr>
            <a:spLocks noGrp="1"/>
          </p:cNvSpPr>
          <p:nvPr>
            <p:ph type="title"/>
          </p:nvPr>
        </p:nvSpPr>
        <p:spPr/>
        <p:txBody>
          <a:bodyPr/>
          <a:lstStyle/>
          <a:p>
            <a:r>
              <a:rPr lang="en-GB" dirty="0"/>
              <a:t>ICOMOS “Our Common Dignity” </a:t>
            </a:r>
            <a:br>
              <a:rPr lang="en-GB" dirty="0"/>
            </a:br>
            <a:r>
              <a:rPr lang="en-GB" dirty="0"/>
              <a:t>Rights Based Approaches</a:t>
            </a:r>
            <a:endParaRPr lang="en-US" dirty="0"/>
          </a:p>
        </p:txBody>
      </p:sp>
      <p:sp>
        <p:nvSpPr>
          <p:cNvPr id="3" name="Content Placeholder 2">
            <a:extLst>
              <a:ext uri="{FF2B5EF4-FFF2-40B4-BE49-F238E27FC236}">
                <a16:creationId xmlns="" xmlns:a16="http://schemas.microsoft.com/office/drawing/2014/main" id="{6332E09C-9ED9-3B4A-82A7-57BA1BD68CA0}"/>
              </a:ext>
            </a:extLst>
          </p:cNvPr>
          <p:cNvSpPr>
            <a:spLocks noGrp="1"/>
          </p:cNvSpPr>
          <p:nvPr>
            <p:ph idx="1"/>
          </p:nvPr>
        </p:nvSpPr>
        <p:spPr/>
        <p:txBody>
          <a:bodyPr>
            <a:normAutofit lnSpcReduction="10000"/>
          </a:bodyPr>
          <a:lstStyle/>
          <a:p>
            <a:r>
              <a:rPr lang="en-US" dirty="0">
                <a:latin typeface="Helvetica" pitchFamily="2" charset="0"/>
                <a:ea typeface="Times New Roman" panose="02020603050405020304" pitchFamily="18" charset="0"/>
                <a:cs typeface="Times New Roman" panose="02020603050405020304" pitchFamily="18" charset="0"/>
              </a:rPr>
              <a:t>The </a:t>
            </a:r>
            <a:r>
              <a:rPr lang="en-GB" dirty="0">
                <a:latin typeface="Helvetica" pitchFamily="2" charset="0"/>
                <a:ea typeface="Times New Roman" panose="02020603050405020304" pitchFamily="18" charset="0"/>
                <a:cs typeface="Times New Roman" panose="02020603050405020304" pitchFamily="18" charset="0"/>
              </a:rPr>
              <a:t>“</a:t>
            </a:r>
            <a:r>
              <a:rPr lang="en-US" dirty="0">
                <a:latin typeface="Helvetica" pitchFamily="2" charset="0"/>
                <a:ea typeface="Times New Roman" panose="02020603050405020304" pitchFamily="18" charset="0"/>
                <a:cs typeface="Times New Roman" panose="02020603050405020304" pitchFamily="18" charset="0"/>
              </a:rPr>
              <a:t>Our Common Dignity Initiative - Rights Based Approaches</a:t>
            </a:r>
            <a:r>
              <a:rPr lang="en-GB" dirty="0">
                <a:latin typeface="Helvetica" pitchFamily="2" charset="0"/>
                <a:ea typeface="Times New Roman" panose="02020603050405020304" pitchFamily="18" charset="0"/>
                <a:cs typeface="Times New Roman" panose="02020603050405020304" pitchFamily="18" charset="0"/>
              </a:rPr>
              <a:t>” ratified in 2011</a:t>
            </a:r>
            <a:endParaRPr lang="en-GB" dirty="0"/>
          </a:p>
          <a:p>
            <a:r>
              <a:rPr lang="en-GB" dirty="0">
                <a:latin typeface="Helvetica" pitchFamily="2" charset="0"/>
                <a:ea typeface="Times New Roman" panose="02020603050405020304" pitchFamily="18" charset="0"/>
                <a:cs typeface="Times New Roman" panose="02020603050405020304" pitchFamily="18" charset="0"/>
              </a:rPr>
              <a:t>T</a:t>
            </a:r>
            <a:r>
              <a:rPr lang="et-EE" dirty="0" err="1">
                <a:latin typeface="Helvetica" pitchFamily="2" charset="0"/>
                <a:ea typeface="Times New Roman" panose="02020603050405020304" pitchFamily="18" charset="0"/>
                <a:cs typeface="Times New Roman" panose="02020603050405020304" pitchFamily="18" charset="0"/>
              </a:rPr>
              <a:t>he</a:t>
            </a:r>
            <a:r>
              <a:rPr lang="et-EE" dirty="0">
                <a:latin typeface="Helvetica" pitchFamily="2" charset="0"/>
                <a:ea typeface="Times New Roman" panose="02020603050405020304" pitchFamily="18" charset="0"/>
                <a:cs typeface="Times New Roman" panose="02020603050405020304" pitchFamily="18" charset="0"/>
              </a:rPr>
              <a:t> </a:t>
            </a:r>
            <a:r>
              <a:rPr lang="et-EE" dirty="0" err="1">
                <a:latin typeface="Helvetica" pitchFamily="2" charset="0"/>
                <a:ea typeface="Times New Roman" panose="02020603050405020304" pitchFamily="18" charset="0"/>
                <a:cs typeface="Times New Roman" panose="02020603050405020304" pitchFamily="18" charset="0"/>
              </a:rPr>
              <a:t>Operational</a:t>
            </a:r>
            <a:r>
              <a:rPr lang="et-EE" dirty="0">
                <a:latin typeface="Helvetica" pitchFamily="2" charset="0"/>
                <a:ea typeface="Times New Roman" panose="02020603050405020304" pitchFamily="18" charset="0"/>
                <a:cs typeface="Times New Roman" panose="02020603050405020304" pitchFamily="18" charset="0"/>
              </a:rPr>
              <a:t> </a:t>
            </a:r>
            <a:r>
              <a:rPr lang="et-EE" dirty="0" err="1">
                <a:latin typeface="Helvetica" pitchFamily="2" charset="0"/>
                <a:ea typeface="Times New Roman" panose="02020603050405020304" pitchFamily="18" charset="0"/>
                <a:cs typeface="Times New Roman" panose="02020603050405020304" pitchFamily="18" charset="0"/>
              </a:rPr>
              <a:t>Guidelines</a:t>
            </a:r>
            <a:r>
              <a:rPr lang="et-EE" dirty="0">
                <a:latin typeface="Helvetica" pitchFamily="2" charset="0"/>
                <a:ea typeface="Times New Roman" panose="02020603050405020304" pitchFamily="18" charset="0"/>
                <a:cs typeface="Times New Roman" panose="02020603050405020304" pitchFamily="18" charset="0"/>
              </a:rPr>
              <a:t> (2019)</a:t>
            </a:r>
            <a:r>
              <a:rPr lang="en-GB" dirty="0">
                <a:latin typeface="Helvetica" pitchFamily="2" charset="0"/>
                <a:ea typeface="Times New Roman" panose="02020603050405020304" pitchFamily="18" charset="0"/>
                <a:cs typeface="Times New Roman" panose="02020603050405020304" pitchFamily="18" charset="0"/>
              </a:rPr>
              <a:t>The World Heritage Committee </a:t>
            </a:r>
            <a:r>
              <a:rPr lang="en-US" dirty="0">
                <a:latin typeface="Helvetica" pitchFamily="2" charset="0"/>
                <a:ea typeface="Times New Roman" panose="02020603050405020304" pitchFamily="18" charset="0"/>
                <a:cs typeface="Times New Roman" panose="02020603050405020304" pitchFamily="18" charset="0"/>
              </a:rPr>
              <a:t>encourage</a:t>
            </a:r>
            <a:r>
              <a:rPr lang="en-GB" dirty="0">
                <a:latin typeface="Helvetica" pitchFamily="2" charset="0"/>
                <a:ea typeface="Times New Roman" panose="02020603050405020304" pitchFamily="18" charset="0"/>
                <a:cs typeface="Times New Roman" panose="02020603050405020304" pitchFamily="18" charset="0"/>
              </a:rPr>
              <a:t>s</a:t>
            </a:r>
            <a:r>
              <a:rPr lang="en-US" dirty="0">
                <a:latin typeface="Helvetica" pitchFamily="2" charset="0"/>
                <a:ea typeface="Times New Roman" panose="02020603050405020304" pitchFamily="18" charset="0"/>
                <a:cs typeface="Times New Roman" panose="02020603050405020304" pitchFamily="18" charset="0"/>
              </a:rPr>
              <a:t> State Parties to adopt human rights-based </a:t>
            </a:r>
            <a:r>
              <a:rPr lang="en-US" dirty="0" err="1">
                <a:latin typeface="Helvetica" pitchFamily="2" charset="0"/>
                <a:ea typeface="Times New Roman" panose="02020603050405020304" pitchFamily="18" charset="0"/>
                <a:cs typeface="Times New Roman" panose="02020603050405020304" pitchFamily="18" charset="0"/>
              </a:rPr>
              <a:t>approac</a:t>
            </a:r>
            <a:r>
              <a:rPr lang="en-GB" dirty="0" err="1">
                <a:latin typeface="Helvetica" pitchFamily="2" charset="0"/>
                <a:ea typeface="Times New Roman" panose="02020603050405020304" pitchFamily="18" charset="0"/>
                <a:cs typeface="Times New Roman" panose="02020603050405020304" pitchFamily="18" charset="0"/>
              </a:rPr>
              <a:t>hes</a:t>
            </a:r>
            <a:r>
              <a:rPr lang="en-GB" dirty="0">
                <a:latin typeface="Helvetica" pitchFamily="2" charset="0"/>
                <a:ea typeface="Times New Roman" panose="02020603050405020304" pitchFamily="18" charset="0"/>
                <a:cs typeface="Times New Roman" panose="02020603050405020304" pitchFamily="18" charset="0"/>
              </a:rPr>
              <a:t> “in</a:t>
            </a:r>
            <a:r>
              <a:rPr lang="en-GB" i="1" dirty="0">
                <a:latin typeface="Helvetica" pitchFamily="2" charset="0"/>
                <a:ea typeface="Times New Roman" panose="02020603050405020304" pitchFamily="18" charset="0"/>
                <a:cs typeface="Helvetica" pitchFamily="2" charset="0"/>
              </a:rPr>
              <a:t> the identification, nomination, management and protection processes of World Heritage properties”</a:t>
            </a:r>
            <a:endParaRPr lang="en-GB" dirty="0">
              <a:latin typeface="Helvetica" pitchFamily="2" charset="0"/>
              <a:ea typeface="Times New Roman" panose="02020603050405020304" pitchFamily="18" charset="0"/>
              <a:cs typeface="Times New Roman" panose="02020603050405020304" pitchFamily="18" charset="0"/>
            </a:endParaRPr>
          </a:p>
          <a:p>
            <a:r>
              <a:rPr lang="en-GB" dirty="0">
                <a:latin typeface="Helvetica" pitchFamily="2" charset="0"/>
                <a:ea typeface="Times New Roman" panose="02020603050405020304" pitchFamily="18" charset="0"/>
                <a:cs typeface="Times New Roman" panose="02020603050405020304" pitchFamily="18" charset="0"/>
              </a:rPr>
              <a:t> In relation to local communities the OG’s go on to say:</a:t>
            </a:r>
            <a:r>
              <a:rPr lang="en-GB" i="1" dirty="0">
                <a:latin typeface="Helvetica" pitchFamily="2" charset="0"/>
                <a:ea typeface="Times New Roman" panose="02020603050405020304" pitchFamily="18" charset="0"/>
                <a:cs typeface="Times New Roman" panose="02020603050405020304" pitchFamily="18" charset="0"/>
              </a:rPr>
              <a:t> ‘</a:t>
            </a:r>
            <a:r>
              <a:rPr lang="en-GB" i="1" dirty="0">
                <a:latin typeface="Helvetica" pitchFamily="2" charset="0"/>
                <a:ea typeface="Times New Roman" panose="02020603050405020304" pitchFamily="18" charset="0"/>
                <a:cs typeface="Calibri" panose="020F0502020204030204" pitchFamily="34" charset="0"/>
              </a:rPr>
              <a:t>Participation in the nomination process of local communities /…/ is essential to enable them to have a shared responsibility with the State Party in the maintenance of the property. ‘</a:t>
            </a:r>
            <a:endParaRPr lang="en-IE" dirty="0">
              <a:latin typeface="Helvetica" pitchFamily="2" charset="0"/>
              <a:ea typeface="Times New Roman" panose="02020603050405020304" pitchFamily="18" charset="0"/>
              <a:cs typeface="Times New Roman" panose="02020603050405020304" pitchFamily="18" charset="0"/>
            </a:endParaRPr>
          </a:p>
          <a:p>
            <a:endParaRPr lang="en-IE" dirty="0">
              <a:latin typeface="Helvetica" pitchFamily="2"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24746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89237A-5F53-734F-8369-37C43F3EF8C5}"/>
              </a:ext>
            </a:extLst>
          </p:cNvPr>
          <p:cNvSpPr>
            <a:spLocks noGrp="1"/>
          </p:cNvSpPr>
          <p:nvPr>
            <p:ph type="title"/>
          </p:nvPr>
        </p:nvSpPr>
        <p:spPr/>
        <p:txBody>
          <a:bodyPr/>
          <a:lstStyle/>
          <a:p>
            <a:r>
              <a:rPr lang="en-GB" dirty="0"/>
              <a:t>Rights Sensitive Management</a:t>
            </a:r>
            <a:endParaRPr lang="en-US" dirty="0"/>
          </a:p>
        </p:txBody>
      </p:sp>
      <p:sp>
        <p:nvSpPr>
          <p:cNvPr id="3" name="Content Placeholder 2">
            <a:extLst>
              <a:ext uri="{FF2B5EF4-FFF2-40B4-BE49-F238E27FC236}">
                <a16:creationId xmlns="" xmlns:a16="http://schemas.microsoft.com/office/drawing/2014/main" id="{1344D4B1-E7AF-9948-8089-4A2A4CD2D16D}"/>
              </a:ext>
            </a:extLst>
          </p:cNvPr>
          <p:cNvSpPr>
            <a:spLocks noGrp="1"/>
          </p:cNvSpPr>
          <p:nvPr>
            <p:ph idx="1"/>
          </p:nvPr>
        </p:nvSpPr>
        <p:spPr/>
        <p:txBody>
          <a:bodyPr/>
          <a:lstStyle/>
          <a:p>
            <a:r>
              <a:rPr lang="en-GB" dirty="0"/>
              <a:t>clear explanations about the process itself and about duties and responsibilities held</a:t>
            </a:r>
          </a:p>
          <a:p>
            <a:r>
              <a:rPr lang="en-GB" dirty="0"/>
              <a:t>A consensus building approach to problem solving which needs to be carried out in an atmosphere of fairness, equality and respect.</a:t>
            </a:r>
            <a:endParaRPr lang="en-US" dirty="0"/>
          </a:p>
          <a:p>
            <a:r>
              <a:rPr lang="en-GB" dirty="0"/>
              <a:t>Effective site management must engage communities</a:t>
            </a:r>
          </a:p>
          <a:p>
            <a:r>
              <a:rPr lang="en-GB" dirty="0"/>
              <a:t>Communities need to understand what development opportunities are offered by tourism but also that the creation of a WHS may impose limits on them such as impeding economic development or imposing some restrictions on the appearance of buildings or activities</a:t>
            </a:r>
          </a:p>
          <a:p>
            <a:endParaRPr lang="en-US" dirty="0"/>
          </a:p>
        </p:txBody>
      </p:sp>
    </p:spTree>
    <p:extLst>
      <p:ext uri="{BB962C8B-B14F-4D97-AF65-F5344CB8AC3E}">
        <p14:creationId xmlns:p14="http://schemas.microsoft.com/office/powerpoint/2010/main" val="4144599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 xmlns:a16="http://schemas.microsoft.com/office/drawing/2014/main" id="{0B42CD5E-359E-7841-8002-62716BF3B1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6863" y="800100"/>
            <a:ext cx="5858275" cy="5257801"/>
          </a:xfrm>
          <a:prstGeom prst="rect">
            <a:avLst/>
          </a:prstGeom>
        </p:spPr>
      </p:pic>
    </p:spTree>
    <p:extLst>
      <p:ext uri="{BB962C8B-B14F-4D97-AF65-F5344CB8AC3E}">
        <p14:creationId xmlns:p14="http://schemas.microsoft.com/office/powerpoint/2010/main" val="1478897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 xmlns:a16="http://schemas.microsoft.com/office/drawing/2014/main" id="{92F636DB-8B23-A44B-9287-B29C59EA23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3892" y="800100"/>
            <a:ext cx="9224216" cy="5257801"/>
          </a:xfrm>
          <a:prstGeom prst="rect">
            <a:avLst/>
          </a:prstGeom>
        </p:spPr>
      </p:pic>
    </p:spTree>
    <p:extLst>
      <p:ext uri="{BB962C8B-B14F-4D97-AF65-F5344CB8AC3E}">
        <p14:creationId xmlns:p14="http://schemas.microsoft.com/office/powerpoint/2010/main" val="2609888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4E88FD-358E-C847-ACBF-A63A316195C7}"/>
              </a:ext>
            </a:extLst>
          </p:cNvPr>
          <p:cNvSpPr>
            <a:spLocks noGrp="1"/>
          </p:cNvSpPr>
          <p:nvPr>
            <p:ph type="title"/>
          </p:nvPr>
        </p:nvSpPr>
        <p:spPr/>
        <p:txBody>
          <a:bodyPr>
            <a:normAutofit/>
          </a:bodyPr>
          <a:lstStyle/>
          <a:p>
            <a:r>
              <a:rPr lang="en-IE" sz="4000" dirty="0">
                <a:latin typeface="Times New Roman" pitchFamily="18" charset="0"/>
                <a:cs typeface="Times New Roman" pitchFamily="18" charset="0"/>
              </a:rPr>
              <a:t>Fundamental Concepts to consider in WH Process</a:t>
            </a:r>
            <a:r>
              <a:rPr lang="en-GB" sz="4000" dirty="0">
                <a:latin typeface="Times New Roman" pitchFamily="18" charset="0"/>
                <a:cs typeface="Times New Roman" pitchFamily="18" charset="0"/>
              </a:rPr>
              <a:t/>
            </a:r>
            <a:br>
              <a:rPr lang="en-GB" sz="4000" dirty="0">
                <a:latin typeface="Times New Roman" pitchFamily="18" charset="0"/>
                <a:cs typeface="Times New Roman" pitchFamily="18" charset="0"/>
              </a:rPr>
            </a:br>
            <a:r>
              <a:rPr lang="en-GB" sz="4000" dirty="0">
                <a:latin typeface="Times New Roman" pitchFamily="18" charset="0"/>
                <a:cs typeface="Times New Roman" pitchFamily="18" charset="0"/>
              </a:rPr>
              <a:t>Grellan D Rourke</a:t>
            </a:r>
            <a:endParaRPr lang="en-US" sz="4000" dirty="0"/>
          </a:p>
        </p:txBody>
      </p:sp>
      <p:sp>
        <p:nvSpPr>
          <p:cNvPr id="3" name="Content Placeholder 2">
            <a:extLst>
              <a:ext uri="{FF2B5EF4-FFF2-40B4-BE49-F238E27FC236}">
                <a16:creationId xmlns="" xmlns:a16="http://schemas.microsoft.com/office/drawing/2014/main" id="{CA322A0E-E692-3A4F-BD7E-CC0791A2F01C}"/>
              </a:ext>
            </a:extLst>
          </p:cNvPr>
          <p:cNvSpPr>
            <a:spLocks noGrp="1"/>
          </p:cNvSpPr>
          <p:nvPr>
            <p:ph idx="1"/>
          </p:nvPr>
        </p:nvSpPr>
        <p:spPr/>
        <p:txBody>
          <a:bodyPr>
            <a:normAutofit fontScale="85000" lnSpcReduction="10000"/>
          </a:bodyPr>
          <a:lstStyle/>
          <a:p>
            <a:r>
              <a:rPr lang="en-IE" b="1" dirty="0">
                <a:latin typeface="Times New Roman" pitchFamily="18" charset="0"/>
                <a:cs typeface="Times New Roman" pitchFamily="18" charset="0"/>
              </a:rPr>
              <a:t>Strategic Action Plan (-2022)</a:t>
            </a:r>
            <a:br>
              <a:rPr lang="en-IE" b="1" dirty="0">
                <a:latin typeface="Times New Roman" pitchFamily="18" charset="0"/>
                <a:cs typeface="Times New Roman" pitchFamily="18" charset="0"/>
              </a:rPr>
            </a:br>
            <a:r>
              <a:rPr lang="en-IE" b="1" dirty="0">
                <a:latin typeface="Times New Roman" pitchFamily="18" charset="0"/>
                <a:cs typeface="Times New Roman" pitchFamily="18" charset="0"/>
              </a:rPr>
              <a:t>for implementation of the WH Convention</a:t>
            </a:r>
          </a:p>
          <a:p>
            <a:r>
              <a:rPr lang="en-IE" b="1" dirty="0">
                <a:solidFill>
                  <a:schemeClr val="tx1"/>
                </a:solidFill>
                <a:latin typeface="Times New Roman" pitchFamily="18" charset="0"/>
                <a:cs typeface="Times New Roman" pitchFamily="18" charset="0"/>
              </a:rPr>
              <a:t>Vision  Statement:</a:t>
            </a:r>
            <a:r>
              <a:rPr lang="en-IE" b="1" dirty="0">
                <a:latin typeface="Times New Roman" pitchFamily="18" charset="0"/>
                <a:cs typeface="Times New Roman" pitchFamily="18" charset="0"/>
              </a:rPr>
              <a:t> </a:t>
            </a:r>
            <a:r>
              <a:rPr lang="en-IE" dirty="0">
                <a:solidFill>
                  <a:schemeClr val="tx1"/>
                </a:solidFill>
                <a:latin typeface="Times New Roman" pitchFamily="18" charset="0"/>
                <a:cs typeface="Times New Roman" pitchFamily="18" charset="0"/>
              </a:rPr>
              <a:t>International cooperation and shared responsibility through the WH Convention to ensure effective conservation of our common cultural and natural heritage nurtures respect and understanding  among the world’s communities and cultures and contributes to their sustainable development.</a:t>
            </a:r>
          </a:p>
          <a:p>
            <a:r>
              <a:rPr lang="en-IE" dirty="0">
                <a:solidFill>
                  <a:schemeClr val="tx1"/>
                </a:solidFill>
                <a:latin typeface="Times New Roman" pitchFamily="18" charset="0"/>
                <a:cs typeface="Times New Roman" pitchFamily="18" charset="0"/>
              </a:rPr>
              <a:t>preservation and enhancement of local   cultural heritage in international context</a:t>
            </a:r>
          </a:p>
          <a:p>
            <a:r>
              <a:rPr lang="en-IE" dirty="0">
                <a:solidFill>
                  <a:schemeClr val="tx1"/>
                </a:solidFill>
                <a:latin typeface="Times New Roman" pitchFamily="18" charset="0"/>
                <a:cs typeface="Times New Roman" pitchFamily="18" charset="0"/>
              </a:rPr>
              <a:t>opportunities for increased capacities</a:t>
            </a:r>
          </a:p>
          <a:p>
            <a:r>
              <a:rPr lang="en-IE" dirty="0">
                <a:solidFill>
                  <a:schemeClr val="tx1"/>
                </a:solidFill>
                <a:latin typeface="Times New Roman" pitchFamily="18" charset="0"/>
                <a:cs typeface="Times New Roman" pitchFamily="18" charset="0"/>
              </a:rPr>
              <a:t>more effective communication</a:t>
            </a:r>
          </a:p>
          <a:p>
            <a:r>
              <a:rPr lang="en-IE" dirty="0">
                <a:solidFill>
                  <a:schemeClr val="tx1"/>
                </a:solidFill>
                <a:latin typeface="Times New Roman" pitchFamily="18" charset="0"/>
                <a:cs typeface="Times New Roman" pitchFamily="18" charset="0"/>
              </a:rPr>
              <a:t>engagement of communities</a:t>
            </a:r>
          </a:p>
          <a:p>
            <a:r>
              <a:rPr lang="en-IE" dirty="0">
                <a:solidFill>
                  <a:schemeClr val="tx1"/>
                </a:solidFill>
                <a:latin typeface="Times New Roman" pitchFamily="18" charset="0"/>
                <a:cs typeface="Times New Roman" pitchFamily="18" charset="0"/>
              </a:rPr>
              <a:t>sustainable development (2012+)</a:t>
            </a:r>
          </a:p>
          <a:p>
            <a:endParaRPr lang="en-US" dirty="0"/>
          </a:p>
        </p:txBody>
      </p:sp>
    </p:spTree>
    <p:extLst>
      <p:ext uri="{BB962C8B-B14F-4D97-AF65-F5344CB8AC3E}">
        <p14:creationId xmlns:p14="http://schemas.microsoft.com/office/powerpoint/2010/main" val="2413593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88642"/>
            <a:ext cx="7772400" cy="576063"/>
          </a:xfrm>
        </p:spPr>
        <p:txBody>
          <a:bodyPr>
            <a:normAutofit fontScale="90000"/>
          </a:bodyPr>
          <a:lstStyle/>
          <a:p>
            <a:r>
              <a:rPr lang="en-IE" b="1" dirty="0">
                <a:latin typeface="Times New Roman" pitchFamily="18" charset="0"/>
                <a:cs typeface="Times New Roman" pitchFamily="18" charset="0"/>
              </a:rPr>
              <a:t>Strengthen the 5 Cs</a:t>
            </a:r>
          </a:p>
        </p:txBody>
      </p:sp>
      <p:sp>
        <p:nvSpPr>
          <p:cNvPr id="3" name="Subtitle 2"/>
          <p:cNvSpPr>
            <a:spLocks noGrp="1"/>
          </p:cNvSpPr>
          <p:nvPr>
            <p:ph type="subTitle" idx="1"/>
          </p:nvPr>
        </p:nvSpPr>
        <p:spPr>
          <a:xfrm>
            <a:off x="2063552" y="1340768"/>
            <a:ext cx="7992888" cy="4968552"/>
          </a:xfrm>
        </p:spPr>
        <p:txBody>
          <a:bodyPr>
            <a:normAutofit fontScale="85000" lnSpcReduction="20000"/>
          </a:bodyPr>
          <a:lstStyle/>
          <a:p>
            <a:pPr algn="l"/>
            <a:r>
              <a:rPr lang="en-IE" dirty="0">
                <a:solidFill>
                  <a:schemeClr val="tx1"/>
                </a:solidFill>
                <a:latin typeface="Times New Roman" panose="02020603050405020304" pitchFamily="18" charset="0"/>
                <a:cs typeface="Times New Roman" panose="02020603050405020304" pitchFamily="18" charset="0"/>
              </a:rPr>
              <a:t>The Committee agrees that it is essential to: </a:t>
            </a:r>
          </a:p>
          <a:p>
            <a:pPr algn="l"/>
            <a:endParaRPr lang="en-IE" dirty="0">
              <a:solidFill>
                <a:schemeClr val="tx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IE" dirty="0">
                <a:solidFill>
                  <a:schemeClr val="tx1"/>
                </a:solidFill>
                <a:latin typeface="Times New Roman" panose="02020603050405020304" pitchFamily="18" charset="0"/>
                <a:cs typeface="Times New Roman" panose="02020603050405020304" pitchFamily="18" charset="0"/>
              </a:rPr>
              <a:t>Strengthen the </a:t>
            </a:r>
            <a:r>
              <a:rPr lang="en-IE" b="1" dirty="0">
                <a:solidFill>
                  <a:schemeClr val="tx1"/>
                </a:solidFill>
                <a:latin typeface="Times New Roman" panose="02020603050405020304" pitchFamily="18" charset="0"/>
                <a:cs typeface="Times New Roman" panose="02020603050405020304" pitchFamily="18" charset="0"/>
              </a:rPr>
              <a:t>credibility</a:t>
            </a:r>
            <a:r>
              <a:rPr lang="en-IE" dirty="0">
                <a:solidFill>
                  <a:schemeClr val="tx1"/>
                </a:solidFill>
                <a:latin typeface="Times New Roman" panose="02020603050405020304" pitchFamily="18" charset="0"/>
                <a:cs typeface="Times New Roman" panose="02020603050405020304" pitchFamily="18" charset="0"/>
              </a:rPr>
              <a:t> of the World Heritage List, as representative and geographically balanced </a:t>
            </a:r>
          </a:p>
          <a:p>
            <a:pPr algn="l"/>
            <a:endParaRPr lang="en-IE" dirty="0">
              <a:solidFill>
                <a:schemeClr val="tx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IE" dirty="0">
                <a:solidFill>
                  <a:schemeClr val="tx1"/>
                </a:solidFill>
                <a:latin typeface="Times New Roman" panose="02020603050405020304" pitchFamily="18" charset="0"/>
                <a:cs typeface="Times New Roman" panose="02020603050405020304" pitchFamily="18" charset="0"/>
              </a:rPr>
              <a:t>Ensure the effective </a:t>
            </a:r>
            <a:r>
              <a:rPr lang="en-IE" b="1" dirty="0">
                <a:solidFill>
                  <a:schemeClr val="tx1"/>
                </a:solidFill>
                <a:latin typeface="Times New Roman" panose="02020603050405020304" pitchFamily="18" charset="0"/>
                <a:cs typeface="Times New Roman" panose="02020603050405020304" pitchFamily="18" charset="0"/>
              </a:rPr>
              <a:t>conservation</a:t>
            </a:r>
            <a:r>
              <a:rPr lang="en-IE" dirty="0">
                <a:solidFill>
                  <a:schemeClr val="tx1"/>
                </a:solidFill>
                <a:latin typeface="Times New Roman" panose="02020603050405020304" pitchFamily="18" charset="0"/>
                <a:cs typeface="Times New Roman" panose="02020603050405020304" pitchFamily="18" charset="0"/>
              </a:rPr>
              <a:t> of World Heritage properties</a:t>
            </a:r>
          </a:p>
          <a:p>
            <a:pPr algn="l"/>
            <a:r>
              <a:rPr lang="en-IE" dirty="0">
                <a:solidFill>
                  <a:schemeClr val="tx1"/>
                </a:solidFill>
                <a:latin typeface="Times New Roman" panose="02020603050405020304" pitchFamily="18" charset="0"/>
                <a:cs typeface="Times New Roman" panose="02020603050405020304" pitchFamily="18" charset="0"/>
              </a:rPr>
              <a:t> </a:t>
            </a:r>
          </a:p>
          <a:p>
            <a:pPr marL="457200" indent="-457200" algn="l">
              <a:buFont typeface="Arial" panose="020B0604020202020204" pitchFamily="34" charset="0"/>
              <a:buChar char="•"/>
            </a:pPr>
            <a:r>
              <a:rPr lang="en-IE" dirty="0">
                <a:solidFill>
                  <a:schemeClr val="tx1"/>
                </a:solidFill>
                <a:latin typeface="Times New Roman" panose="02020603050405020304" pitchFamily="18" charset="0"/>
                <a:cs typeface="Times New Roman" panose="02020603050405020304" pitchFamily="18" charset="0"/>
              </a:rPr>
              <a:t>Promote the development of effective </a:t>
            </a:r>
            <a:r>
              <a:rPr lang="en-IE" b="1" dirty="0">
                <a:solidFill>
                  <a:schemeClr val="tx1"/>
                </a:solidFill>
                <a:latin typeface="Times New Roman" panose="02020603050405020304" pitchFamily="18" charset="0"/>
                <a:cs typeface="Times New Roman" panose="02020603050405020304" pitchFamily="18" charset="0"/>
              </a:rPr>
              <a:t>capacity building </a:t>
            </a:r>
            <a:r>
              <a:rPr lang="en-IE" dirty="0">
                <a:solidFill>
                  <a:schemeClr val="tx1"/>
                </a:solidFill>
                <a:latin typeface="Times New Roman" panose="02020603050405020304" pitchFamily="18" charset="0"/>
                <a:cs typeface="Times New Roman" panose="02020603050405020304" pitchFamily="18" charset="0"/>
              </a:rPr>
              <a:t>measures for the understanding and implementation of the W H Convention</a:t>
            </a:r>
          </a:p>
          <a:p>
            <a:pPr algn="l"/>
            <a:r>
              <a:rPr lang="en-IE" dirty="0">
                <a:solidFill>
                  <a:schemeClr val="tx1"/>
                </a:solidFill>
                <a:latin typeface="Times New Roman" panose="02020603050405020304" pitchFamily="18" charset="0"/>
                <a:cs typeface="Times New Roman" panose="02020603050405020304" pitchFamily="18" charset="0"/>
              </a:rPr>
              <a:t> </a:t>
            </a:r>
          </a:p>
          <a:p>
            <a:pPr marL="457200" indent="-457200" algn="l">
              <a:buFont typeface="Arial" panose="020B0604020202020204" pitchFamily="34" charset="0"/>
              <a:buChar char="•"/>
            </a:pPr>
            <a:r>
              <a:rPr lang="en-IE" dirty="0">
                <a:solidFill>
                  <a:schemeClr val="tx1"/>
                </a:solidFill>
                <a:latin typeface="Times New Roman" panose="02020603050405020304" pitchFamily="18" charset="0"/>
                <a:cs typeface="Times New Roman" panose="02020603050405020304" pitchFamily="18" charset="0"/>
              </a:rPr>
              <a:t>Increase public awareness, involvement and support through </a:t>
            </a:r>
            <a:r>
              <a:rPr lang="en-IE" b="1" dirty="0">
                <a:solidFill>
                  <a:schemeClr val="tx1"/>
                </a:solidFill>
                <a:latin typeface="Times New Roman" panose="02020603050405020304" pitchFamily="18" charset="0"/>
                <a:cs typeface="Times New Roman" panose="02020603050405020304" pitchFamily="18" charset="0"/>
              </a:rPr>
              <a:t>communication</a:t>
            </a:r>
          </a:p>
          <a:p>
            <a:pPr algn="l"/>
            <a:endParaRPr lang="en-IE" b="1" dirty="0">
              <a:solidFill>
                <a:schemeClr val="tx1"/>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IE" dirty="0">
                <a:solidFill>
                  <a:schemeClr val="tx1"/>
                </a:solidFill>
                <a:latin typeface="Times New Roman" panose="02020603050405020304" pitchFamily="18" charset="0"/>
                <a:cs typeface="Times New Roman" panose="02020603050405020304" pitchFamily="18" charset="0"/>
              </a:rPr>
              <a:t>Enhance the role of </a:t>
            </a:r>
            <a:r>
              <a:rPr lang="en-IE" b="1" dirty="0">
                <a:solidFill>
                  <a:schemeClr val="tx1"/>
                </a:solidFill>
                <a:latin typeface="Times New Roman" panose="02020603050405020304" pitchFamily="18" charset="0"/>
                <a:cs typeface="Times New Roman" panose="02020603050405020304" pitchFamily="18" charset="0"/>
              </a:rPr>
              <a:t>communities </a:t>
            </a:r>
            <a:r>
              <a:rPr lang="en-IE" dirty="0">
                <a:solidFill>
                  <a:schemeClr val="tx1"/>
                </a:solidFill>
                <a:latin typeface="Times New Roman" panose="02020603050405020304" pitchFamily="18" charset="0"/>
                <a:cs typeface="Times New Roman" panose="02020603050405020304" pitchFamily="18" charset="0"/>
              </a:rPr>
              <a:t>in the implementation of the W H Convention </a:t>
            </a:r>
          </a:p>
        </p:txBody>
      </p:sp>
    </p:spTree>
    <p:extLst>
      <p:ext uri="{BB962C8B-B14F-4D97-AF65-F5344CB8AC3E}">
        <p14:creationId xmlns:p14="http://schemas.microsoft.com/office/powerpoint/2010/main" val="3777029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idx="4294967295"/>
          </p:nvPr>
        </p:nvSpPr>
        <p:spPr>
          <a:xfrm>
            <a:off x="1981201" y="188913"/>
            <a:ext cx="8228013" cy="1007839"/>
          </a:xfrm>
        </p:spPr>
        <p:txBody>
          <a:bodyPr vert="horz" lIns="0" tIns="0" rIns="0" bIns="0" rtlCol="0" anchor="ctr">
            <a:normAutofit/>
          </a:bodyPr>
          <a:lstStyle/>
          <a:p>
            <a:pPr algn="ctr">
              <a:lnSpc>
                <a:spcPct val="102000"/>
              </a:lnSpc>
              <a:tabLst>
                <a:tab pos="0" algn="l"/>
                <a:tab pos="827088" algn="l"/>
                <a:tab pos="1741488" algn="l"/>
                <a:tab pos="2655888" algn="l"/>
                <a:tab pos="3570288" algn="l"/>
                <a:tab pos="4484688" algn="l"/>
                <a:tab pos="5399088" algn="l"/>
                <a:tab pos="6313488" algn="l"/>
                <a:tab pos="7227888" algn="l"/>
                <a:tab pos="8142288" algn="l"/>
                <a:tab pos="9056688" algn="l"/>
                <a:tab pos="9971088" algn="l"/>
              </a:tabLst>
            </a:pPr>
            <a:r>
              <a:rPr lang="en-IE" sz="2800" b="1" dirty="0">
                <a:solidFill>
                  <a:srgbClr val="000000"/>
                </a:solidFill>
                <a:latin typeface="Times New Roman" pitchFamily="18" charset="0"/>
                <a:cs typeface="Times New Roman" pitchFamily="18" charset="0"/>
              </a:rPr>
              <a:t>The </a:t>
            </a:r>
            <a:r>
              <a:rPr lang="en-IE" sz="2800" b="1" i="1" dirty="0">
                <a:solidFill>
                  <a:srgbClr val="000000"/>
                </a:solidFill>
                <a:latin typeface="Times New Roman" pitchFamily="18" charset="0"/>
                <a:cs typeface="Times New Roman" pitchFamily="18" charset="0"/>
              </a:rPr>
              <a:t>Operational Guidelines </a:t>
            </a:r>
            <a:r>
              <a:rPr lang="en-IE" sz="2800" b="1" dirty="0">
                <a:solidFill>
                  <a:srgbClr val="000000"/>
                </a:solidFill>
                <a:latin typeface="Times New Roman" pitchFamily="18" charset="0"/>
                <a:cs typeface="Times New Roman" pitchFamily="18" charset="0"/>
              </a:rPr>
              <a:t>for the Implementation </a:t>
            </a:r>
            <a:br>
              <a:rPr lang="en-IE" sz="2800" b="1" dirty="0">
                <a:solidFill>
                  <a:srgbClr val="000000"/>
                </a:solidFill>
                <a:latin typeface="Times New Roman" pitchFamily="18" charset="0"/>
                <a:cs typeface="Times New Roman" pitchFamily="18" charset="0"/>
              </a:rPr>
            </a:br>
            <a:r>
              <a:rPr lang="en-IE" sz="2800" b="1" dirty="0">
                <a:solidFill>
                  <a:srgbClr val="000000"/>
                </a:solidFill>
                <a:latin typeface="Times New Roman" pitchFamily="18" charset="0"/>
                <a:cs typeface="Times New Roman" pitchFamily="18" charset="0"/>
              </a:rPr>
              <a:t>of the World Heritage Convention</a:t>
            </a:r>
            <a:r>
              <a:rPr lang="en-GB" sz="2800" b="1" dirty="0">
                <a:solidFill>
                  <a:srgbClr val="000000"/>
                </a:solidFill>
                <a:latin typeface="Times New Roman" pitchFamily="18" charset="0"/>
                <a:cs typeface="Times New Roman" pitchFamily="18" charset="0"/>
              </a:rPr>
              <a:t> 2019</a:t>
            </a:r>
            <a:endParaRPr lang="en-IE" sz="2800" b="1" dirty="0">
              <a:solidFill>
                <a:srgbClr val="000000"/>
              </a:solidFill>
              <a:latin typeface="Times New Roman" pitchFamily="18" charset="0"/>
              <a:cs typeface="Times New Roman" pitchFamily="18" charset="0"/>
            </a:endParaRPr>
          </a:p>
        </p:txBody>
      </p:sp>
      <p:sp>
        <p:nvSpPr>
          <p:cNvPr id="14339" name="Rectangle 2"/>
          <p:cNvSpPr>
            <a:spLocks noGrp="1" noChangeArrowheads="1"/>
          </p:cNvSpPr>
          <p:nvPr>
            <p:ph type="body" idx="4294967295"/>
          </p:nvPr>
        </p:nvSpPr>
        <p:spPr>
          <a:xfrm>
            <a:off x="1919537" y="1988841"/>
            <a:ext cx="8424935" cy="4340523"/>
          </a:xfrm>
        </p:spPr>
        <p:txBody>
          <a:bodyPr vert="horz" lIns="0" tIns="0" rIns="0" bIns="0" rtlCol="0">
            <a:normAutofit fontScale="92500" lnSpcReduction="10000"/>
          </a:bodyPr>
          <a:lstStyle/>
          <a:p>
            <a:pPr marL="563563" indent="-457200">
              <a:lnSpc>
                <a:spcPct val="102000"/>
              </a:lnSpc>
              <a:spcBef>
                <a:spcPts val="1425"/>
              </a:spcBef>
              <a:buSzPct val="45000"/>
              <a:tabLst>
                <a:tab pos="1000125" algn="l"/>
                <a:tab pos="1914525" algn="l"/>
                <a:tab pos="2828925" algn="l"/>
                <a:tab pos="3743325" algn="l"/>
                <a:tab pos="4657725" algn="l"/>
                <a:tab pos="5572125" algn="l"/>
                <a:tab pos="6486525" algn="l"/>
                <a:tab pos="7400925" algn="l"/>
                <a:tab pos="8315325" algn="l"/>
                <a:tab pos="9229725" algn="l"/>
                <a:tab pos="10144125" algn="l"/>
              </a:tabLst>
            </a:pPr>
            <a:r>
              <a:rPr lang="en-IE" sz="3000" dirty="0">
                <a:solidFill>
                  <a:srgbClr val="000000"/>
                </a:solidFill>
                <a:latin typeface="Times New Roman" pitchFamily="18" charset="0"/>
                <a:cs typeface="Times New Roman" pitchFamily="18" charset="0"/>
              </a:rPr>
              <a:t>sets out the rules</a:t>
            </a:r>
          </a:p>
          <a:p>
            <a:pPr marL="430213" indent="-323850">
              <a:lnSpc>
                <a:spcPct val="102000"/>
              </a:lnSpc>
              <a:spcBef>
                <a:spcPts val="1425"/>
              </a:spcBef>
              <a:buSzPct val="45000"/>
              <a:buNone/>
              <a:tabLst>
                <a:tab pos="1000125" algn="l"/>
                <a:tab pos="1914525" algn="l"/>
                <a:tab pos="2828925" algn="l"/>
                <a:tab pos="3743325" algn="l"/>
                <a:tab pos="4657725" algn="l"/>
                <a:tab pos="5572125" algn="l"/>
                <a:tab pos="6486525" algn="l"/>
                <a:tab pos="7400925" algn="l"/>
                <a:tab pos="8315325" algn="l"/>
                <a:tab pos="9229725" algn="l"/>
                <a:tab pos="10144125" algn="l"/>
              </a:tabLst>
            </a:pPr>
            <a:endParaRPr lang="en-IE" sz="3000" dirty="0">
              <a:solidFill>
                <a:srgbClr val="000000"/>
              </a:solidFill>
              <a:latin typeface="Times New Roman" pitchFamily="18" charset="0"/>
              <a:cs typeface="Times New Roman" pitchFamily="18" charset="0"/>
            </a:endParaRPr>
          </a:p>
          <a:p>
            <a:pPr marL="563563" indent="-457200">
              <a:lnSpc>
                <a:spcPct val="102000"/>
              </a:lnSpc>
              <a:spcBef>
                <a:spcPts val="1425"/>
              </a:spcBef>
              <a:buSzPct val="45000"/>
              <a:tabLst>
                <a:tab pos="1000125" algn="l"/>
                <a:tab pos="1914525" algn="l"/>
                <a:tab pos="2828925" algn="l"/>
                <a:tab pos="3743325" algn="l"/>
                <a:tab pos="4657725" algn="l"/>
                <a:tab pos="5572125" algn="l"/>
                <a:tab pos="6486525" algn="l"/>
                <a:tab pos="7400925" algn="l"/>
                <a:tab pos="8315325" algn="l"/>
                <a:tab pos="9229725" algn="l"/>
                <a:tab pos="10144125" algn="l"/>
              </a:tabLst>
            </a:pPr>
            <a:r>
              <a:rPr lang="en-IE" sz="3000" dirty="0">
                <a:solidFill>
                  <a:srgbClr val="000000"/>
                </a:solidFill>
                <a:latin typeface="Times New Roman" pitchFamily="18" charset="0"/>
                <a:cs typeface="Times New Roman" pitchFamily="18" charset="0"/>
              </a:rPr>
              <a:t>key reference document</a:t>
            </a:r>
          </a:p>
          <a:p>
            <a:pPr marL="430213" indent="-323850">
              <a:lnSpc>
                <a:spcPct val="102000"/>
              </a:lnSpc>
              <a:spcBef>
                <a:spcPts val="1425"/>
              </a:spcBef>
              <a:buSzPct val="45000"/>
              <a:buNone/>
              <a:tabLst>
                <a:tab pos="1000125" algn="l"/>
                <a:tab pos="1914525" algn="l"/>
                <a:tab pos="2828925" algn="l"/>
                <a:tab pos="3743325" algn="l"/>
                <a:tab pos="4657725" algn="l"/>
                <a:tab pos="5572125" algn="l"/>
                <a:tab pos="6486525" algn="l"/>
                <a:tab pos="7400925" algn="l"/>
                <a:tab pos="8315325" algn="l"/>
                <a:tab pos="9229725" algn="l"/>
                <a:tab pos="10144125" algn="l"/>
              </a:tabLst>
            </a:pPr>
            <a:endParaRPr lang="en-IE" sz="3000" dirty="0">
              <a:solidFill>
                <a:srgbClr val="000000"/>
              </a:solidFill>
              <a:latin typeface="Times New Roman" pitchFamily="18" charset="0"/>
              <a:cs typeface="Times New Roman" pitchFamily="18" charset="0"/>
            </a:endParaRPr>
          </a:p>
          <a:p>
            <a:pPr marL="563563" indent="-457200">
              <a:lnSpc>
                <a:spcPct val="102000"/>
              </a:lnSpc>
              <a:spcBef>
                <a:spcPts val="1425"/>
              </a:spcBef>
              <a:buSzPct val="45000"/>
              <a:tabLst>
                <a:tab pos="1000125" algn="l"/>
                <a:tab pos="1914525" algn="l"/>
                <a:tab pos="2828925" algn="l"/>
                <a:tab pos="3743325" algn="l"/>
                <a:tab pos="4657725" algn="l"/>
                <a:tab pos="5572125" algn="l"/>
                <a:tab pos="6486525" algn="l"/>
                <a:tab pos="7400925" algn="l"/>
                <a:tab pos="8315325" algn="l"/>
                <a:tab pos="9229725" algn="l"/>
                <a:tab pos="10144125" algn="l"/>
              </a:tabLst>
            </a:pPr>
            <a:r>
              <a:rPr lang="en-IE" sz="3000" dirty="0">
                <a:solidFill>
                  <a:srgbClr val="000000"/>
                </a:solidFill>
                <a:latin typeface="Times New Roman" pitchFamily="18" charset="0"/>
                <a:cs typeface="Times New Roman" pitchFamily="18" charset="0"/>
              </a:rPr>
              <a:t>constantly being revised by WH Committee </a:t>
            </a:r>
          </a:p>
          <a:p>
            <a:pPr marL="430213" indent="-323850">
              <a:lnSpc>
                <a:spcPct val="102000"/>
              </a:lnSpc>
              <a:spcBef>
                <a:spcPts val="1425"/>
              </a:spcBef>
              <a:buSzPct val="45000"/>
              <a:buNone/>
              <a:tabLst>
                <a:tab pos="1000125" algn="l"/>
                <a:tab pos="1914525" algn="l"/>
                <a:tab pos="2828925" algn="l"/>
                <a:tab pos="3743325" algn="l"/>
                <a:tab pos="4657725" algn="l"/>
                <a:tab pos="5572125" algn="l"/>
                <a:tab pos="6486525" algn="l"/>
                <a:tab pos="7400925" algn="l"/>
                <a:tab pos="8315325" algn="l"/>
                <a:tab pos="9229725" algn="l"/>
                <a:tab pos="10144125" algn="l"/>
              </a:tabLst>
            </a:pPr>
            <a:endParaRPr lang="en-IE" sz="3000" dirty="0">
              <a:solidFill>
                <a:srgbClr val="000000"/>
              </a:solidFill>
              <a:latin typeface="Times New Roman" pitchFamily="18" charset="0"/>
              <a:cs typeface="Times New Roman" pitchFamily="18" charset="0"/>
            </a:endParaRPr>
          </a:p>
          <a:p>
            <a:pPr marL="563563" indent="-457200">
              <a:lnSpc>
                <a:spcPct val="102000"/>
              </a:lnSpc>
              <a:spcBef>
                <a:spcPts val="1425"/>
              </a:spcBef>
              <a:buSzPct val="45000"/>
              <a:tabLst>
                <a:tab pos="1000125" algn="l"/>
                <a:tab pos="1914525" algn="l"/>
                <a:tab pos="2828925" algn="l"/>
                <a:tab pos="3743325" algn="l"/>
                <a:tab pos="4657725" algn="l"/>
                <a:tab pos="5572125" algn="l"/>
                <a:tab pos="6486525" algn="l"/>
                <a:tab pos="7400925" algn="l"/>
                <a:tab pos="8315325" algn="l"/>
                <a:tab pos="9229725" algn="l"/>
                <a:tab pos="10144125" algn="l"/>
              </a:tabLst>
            </a:pPr>
            <a:r>
              <a:rPr lang="en-IE" sz="3000" dirty="0">
                <a:solidFill>
                  <a:srgbClr val="000000"/>
                </a:solidFill>
                <a:latin typeface="Times New Roman" pitchFamily="18" charset="0"/>
                <a:cs typeface="Times New Roman" pitchFamily="18" charset="0"/>
              </a:rPr>
              <a:t>evolves to reflect new concepts, knowledge or experiences.</a:t>
            </a:r>
          </a:p>
        </p:txBody>
      </p:sp>
    </p:spTree>
    <p:extLst>
      <p:ext uri="{BB962C8B-B14F-4D97-AF65-F5344CB8AC3E}">
        <p14:creationId xmlns:p14="http://schemas.microsoft.com/office/powerpoint/2010/main" val="23985743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8642"/>
            <a:ext cx="9144000" cy="792087"/>
          </a:xfrm>
        </p:spPr>
        <p:txBody>
          <a:bodyPr>
            <a:noAutofit/>
          </a:bodyPr>
          <a:lstStyle/>
          <a:p>
            <a:r>
              <a:rPr lang="en-GB" sz="4000" b="1" dirty="0">
                <a:latin typeface="Times New Roman" pitchFamily="18" charset="0"/>
                <a:cs typeface="Times New Roman" pitchFamily="18" charset="0"/>
              </a:rPr>
              <a:t>Baseline Research - Documentation </a:t>
            </a:r>
            <a:endParaRPr lang="en-IE" sz="4000" dirty="0"/>
          </a:p>
        </p:txBody>
      </p:sp>
      <p:sp>
        <p:nvSpPr>
          <p:cNvPr id="3" name="Subtitle 2"/>
          <p:cNvSpPr>
            <a:spLocks noGrp="1"/>
          </p:cNvSpPr>
          <p:nvPr>
            <p:ph type="subTitle" idx="1"/>
          </p:nvPr>
        </p:nvSpPr>
        <p:spPr>
          <a:xfrm>
            <a:off x="1991544" y="1772816"/>
            <a:ext cx="8064896" cy="4680520"/>
          </a:xfrm>
        </p:spPr>
        <p:txBody>
          <a:bodyPr>
            <a:normAutofit fontScale="25000" lnSpcReduction="20000"/>
          </a:bodyPr>
          <a:lstStyle/>
          <a:p>
            <a:pPr algn="l"/>
            <a:r>
              <a:rPr lang="en-GB" sz="12800" b="1" dirty="0">
                <a:latin typeface="Times New Roman" pitchFamily="18" charset="0"/>
                <a:cs typeface="Times New Roman" pitchFamily="18" charset="0"/>
              </a:rPr>
              <a:t>The work done in preparing the nomination dossier – building from the ground up – SOLID FOUNDATION</a:t>
            </a:r>
            <a:endParaRPr lang="en-IE" sz="12800" b="1" dirty="0">
              <a:latin typeface="Times New Roman" pitchFamily="18" charset="0"/>
              <a:cs typeface="Times New Roman" pitchFamily="18" charset="0"/>
            </a:endParaRPr>
          </a:p>
          <a:p>
            <a:pPr algn="l"/>
            <a:r>
              <a:rPr lang="en-GB" sz="9600" dirty="0">
                <a:latin typeface="Times New Roman" pitchFamily="18" charset="0"/>
                <a:cs typeface="Times New Roman" pitchFamily="18" charset="0"/>
              </a:rPr>
              <a:t> </a:t>
            </a:r>
            <a:endParaRPr lang="en-IE" sz="9600" dirty="0">
              <a:latin typeface="Times New Roman" pitchFamily="18" charset="0"/>
              <a:cs typeface="Times New Roman" pitchFamily="18" charset="0"/>
            </a:endParaRPr>
          </a:p>
          <a:p>
            <a:pPr algn="l"/>
            <a:r>
              <a:rPr lang="en-GB" sz="11200" dirty="0">
                <a:latin typeface="Times New Roman" pitchFamily="18" charset="0"/>
                <a:cs typeface="Times New Roman" pitchFamily="18" charset="0"/>
              </a:rPr>
              <a:t>-need to have precise and comprehensive baseline  </a:t>
            </a:r>
          </a:p>
          <a:p>
            <a:pPr algn="l"/>
            <a:r>
              <a:rPr lang="en-GB" sz="11200" dirty="0">
                <a:latin typeface="Times New Roman" pitchFamily="18" charset="0"/>
                <a:cs typeface="Times New Roman" pitchFamily="18" charset="0"/>
              </a:rPr>
              <a:t> information (will include properties which will not</a:t>
            </a:r>
          </a:p>
          <a:p>
            <a:pPr algn="l"/>
            <a:r>
              <a:rPr lang="en-GB" sz="11200" dirty="0">
                <a:latin typeface="Times New Roman" pitchFamily="18" charset="0"/>
                <a:cs typeface="Times New Roman" pitchFamily="18" charset="0"/>
              </a:rPr>
              <a:t> make it onto the serial nomination list)</a:t>
            </a:r>
            <a:endParaRPr lang="en-IE" sz="11200" dirty="0">
              <a:latin typeface="Times New Roman" pitchFamily="18" charset="0"/>
              <a:cs typeface="Times New Roman" pitchFamily="18" charset="0"/>
            </a:endParaRPr>
          </a:p>
          <a:p>
            <a:pPr algn="l"/>
            <a:r>
              <a:rPr lang="en-GB" sz="11200" dirty="0">
                <a:latin typeface="Times New Roman" pitchFamily="18" charset="0"/>
                <a:cs typeface="Times New Roman" pitchFamily="18" charset="0"/>
              </a:rPr>
              <a:t> </a:t>
            </a:r>
            <a:endParaRPr lang="en-IE" sz="11200" dirty="0">
              <a:latin typeface="Times New Roman" pitchFamily="18" charset="0"/>
              <a:cs typeface="Times New Roman" pitchFamily="18" charset="0"/>
            </a:endParaRPr>
          </a:p>
          <a:p>
            <a:pPr algn="l"/>
            <a:r>
              <a:rPr lang="en-GB" sz="11200" dirty="0">
                <a:latin typeface="Times New Roman" pitchFamily="18" charset="0"/>
                <a:cs typeface="Times New Roman" pitchFamily="18" charset="0"/>
              </a:rPr>
              <a:t>-need to have sufficient data and research to fulfil</a:t>
            </a:r>
          </a:p>
          <a:p>
            <a:pPr algn="l"/>
            <a:r>
              <a:rPr lang="en-GB" sz="11200" dirty="0">
                <a:latin typeface="Times New Roman" pitchFamily="18" charset="0"/>
                <a:cs typeface="Times New Roman" pitchFamily="18" charset="0"/>
              </a:rPr>
              <a:t> requirement for global Comparative Analysis of the</a:t>
            </a:r>
          </a:p>
          <a:p>
            <a:pPr algn="l"/>
            <a:r>
              <a:rPr lang="en-GB" sz="11200" dirty="0">
                <a:latin typeface="Times New Roman" pitchFamily="18" charset="0"/>
                <a:cs typeface="Times New Roman" pitchFamily="18" charset="0"/>
              </a:rPr>
              <a:t> whole property</a:t>
            </a:r>
            <a:endParaRPr lang="en-IE" sz="11200" dirty="0">
              <a:latin typeface="Times New Roman" pitchFamily="18" charset="0"/>
              <a:cs typeface="Times New Roman" pitchFamily="18" charset="0"/>
            </a:endParaRPr>
          </a:p>
          <a:p>
            <a:pPr algn="l"/>
            <a:r>
              <a:rPr lang="en-GB" sz="11200" dirty="0">
                <a:latin typeface="Times New Roman" pitchFamily="18" charset="0"/>
                <a:cs typeface="Times New Roman" pitchFamily="18" charset="0"/>
              </a:rPr>
              <a:t> </a:t>
            </a:r>
            <a:endParaRPr lang="en-IE" sz="11200" dirty="0"/>
          </a:p>
          <a:p>
            <a:pPr algn="l"/>
            <a:r>
              <a:rPr lang="en-GB" sz="9600" b="1" dirty="0"/>
              <a:t> </a:t>
            </a:r>
            <a:endParaRPr lang="en-IE" sz="9600" b="1" dirty="0"/>
          </a:p>
          <a:p>
            <a:pPr algn="l"/>
            <a:endParaRPr lang="en-IE" dirty="0"/>
          </a:p>
        </p:txBody>
      </p:sp>
    </p:spTree>
    <p:extLst>
      <p:ext uri="{BB962C8B-B14F-4D97-AF65-F5344CB8AC3E}">
        <p14:creationId xmlns:p14="http://schemas.microsoft.com/office/powerpoint/2010/main" val="2252733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0650"/>
            <a:ext cx="9144000" cy="864095"/>
          </a:xfrm>
        </p:spPr>
        <p:txBody>
          <a:bodyPr>
            <a:noAutofit/>
          </a:bodyPr>
          <a:lstStyle/>
          <a:p>
            <a:r>
              <a:rPr lang="en-GB" sz="4000" b="1" dirty="0">
                <a:latin typeface="Times New Roman" pitchFamily="18" charset="0"/>
                <a:cs typeface="Times New Roman" pitchFamily="18" charset="0"/>
              </a:rPr>
              <a:t>Baseline Research - Documentation </a:t>
            </a:r>
            <a:endParaRPr lang="en-IE" sz="4000" dirty="0"/>
          </a:p>
        </p:txBody>
      </p:sp>
      <p:sp>
        <p:nvSpPr>
          <p:cNvPr id="3" name="Subtitle 2"/>
          <p:cNvSpPr>
            <a:spLocks noGrp="1"/>
          </p:cNvSpPr>
          <p:nvPr>
            <p:ph type="subTitle" idx="1"/>
          </p:nvPr>
        </p:nvSpPr>
        <p:spPr>
          <a:xfrm>
            <a:off x="1991544" y="1628800"/>
            <a:ext cx="8136904" cy="4896544"/>
          </a:xfrm>
        </p:spPr>
        <p:txBody>
          <a:bodyPr>
            <a:noAutofit/>
          </a:bodyPr>
          <a:lstStyle/>
          <a:p>
            <a:pPr algn="l"/>
            <a:r>
              <a:rPr lang="en-GB" sz="2800" dirty="0">
                <a:latin typeface="Times New Roman" pitchFamily="18" charset="0"/>
                <a:cs typeface="Times New Roman" pitchFamily="18" charset="0"/>
              </a:rPr>
              <a:t>-need to provide appropriate justification relative to the</a:t>
            </a:r>
          </a:p>
          <a:p>
            <a:pPr algn="l"/>
            <a:r>
              <a:rPr lang="en-GB" sz="2800" dirty="0">
                <a:latin typeface="Times New Roman" pitchFamily="18" charset="0"/>
                <a:cs typeface="Times New Roman" pitchFamily="18" charset="0"/>
              </a:rPr>
              <a:t> demonstration of OUV for the selected number and</a:t>
            </a:r>
          </a:p>
          <a:p>
            <a:pPr algn="l"/>
            <a:r>
              <a:rPr lang="en-GB" sz="2800" dirty="0">
                <a:latin typeface="Times New Roman" pitchFamily="18" charset="0"/>
                <a:cs typeface="Times New Roman" pitchFamily="18" charset="0"/>
              </a:rPr>
              <a:t> size of the component parts</a:t>
            </a:r>
            <a:endParaRPr lang="en-IE" sz="2800" dirty="0">
              <a:latin typeface="Times New Roman" pitchFamily="18" charset="0"/>
              <a:cs typeface="Times New Roman" pitchFamily="18" charset="0"/>
            </a:endParaRPr>
          </a:p>
          <a:p>
            <a:pPr algn="l"/>
            <a:r>
              <a:rPr lang="en-GB" sz="2800" dirty="0">
                <a:latin typeface="Times New Roman" pitchFamily="18" charset="0"/>
                <a:cs typeface="Times New Roman" pitchFamily="18" charset="0"/>
              </a:rPr>
              <a:t> </a:t>
            </a:r>
            <a:endParaRPr lang="en-IE" sz="2800" dirty="0">
              <a:latin typeface="Times New Roman" pitchFamily="18" charset="0"/>
              <a:cs typeface="Times New Roman" pitchFamily="18" charset="0"/>
            </a:endParaRPr>
          </a:p>
          <a:p>
            <a:pPr algn="l"/>
            <a:r>
              <a:rPr lang="en-GB" sz="2800" dirty="0">
                <a:latin typeface="Times New Roman" pitchFamily="18" charset="0"/>
                <a:cs typeface="Times New Roman" pitchFamily="18" charset="0"/>
              </a:rPr>
              <a:t>-need to set up the information so that it can be used for</a:t>
            </a:r>
          </a:p>
          <a:p>
            <a:pPr algn="l"/>
            <a:r>
              <a:rPr lang="en-GB" sz="2800" dirty="0">
                <a:latin typeface="Times New Roman" pitchFamily="18" charset="0"/>
                <a:cs typeface="Times New Roman" pitchFamily="18" charset="0"/>
              </a:rPr>
              <a:t> monitoring and reporting</a:t>
            </a:r>
            <a:endParaRPr lang="en-IE" sz="2800" dirty="0">
              <a:latin typeface="Times New Roman" pitchFamily="18" charset="0"/>
              <a:cs typeface="Times New Roman" pitchFamily="18" charset="0"/>
            </a:endParaRPr>
          </a:p>
          <a:p>
            <a:pPr algn="l"/>
            <a:endParaRPr lang="en-IE" sz="2800" dirty="0">
              <a:latin typeface="Times New Roman" pitchFamily="18" charset="0"/>
              <a:cs typeface="Times New Roman" pitchFamily="18" charset="0"/>
            </a:endParaRPr>
          </a:p>
          <a:p>
            <a:pPr algn="l"/>
            <a:r>
              <a:rPr lang="en-GB" sz="2800" dirty="0">
                <a:latin typeface="Times New Roman" pitchFamily="18" charset="0"/>
                <a:cs typeface="Times New Roman" pitchFamily="18" charset="0"/>
              </a:rPr>
              <a:t>-need to ensure whatever the complexity it must be</a:t>
            </a:r>
          </a:p>
          <a:p>
            <a:pPr algn="l"/>
            <a:r>
              <a:rPr lang="en-GB" sz="2800" dirty="0">
                <a:latin typeface="Times New Roman" pitchFamily="18" charset="0"/>
                <a:cs typeface="Times New Roman" pitchFamily="18" charset="0"/>
              </a:rPr>
              <a:t> workable in practice; this is quite a challenge</a:t>
            </a:r>
            <a:endParaRPr lang="en-IE" sz="2800" dirty="0">
              <a:latin typeface="Times New Roman" pitchFamily="18" charset="0"/>
              <a:cs typeface="Times New Roman" pitchFamily="18" charset="0"/>
            </a:endParaRPr>
          </a:p>
        </p:txBody>
      </p:sp>
    </p:spTree>
    <p:extLst>
      <p:ext uri="{BB962C8B-B14F-4D97-AF65-F5344CB8AC3E}">
        <p14:creationId xmlns:p14="http://schemas.microsoft.com/office/powerpoint/2010/main" val="1377789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76674"/>
            <a:ext cx="7772400" cy="936103"/>
          </a:xfrm>
        </p:spPr>
        <p:txBody>
          <a:bodyPr/>
          <a:lstStyle/>
          <a:p>
            <a:r>
              <a:rPr lang="en-IE" b="1" dirty="0">
                <a:latin typeface="Times New Roman" pitchFamily="18" charset="0"/>
                <a:cs typeface="Times New Roman" pitchFamily="18" charset="0"/>
              </a:rPr>
              <a:t>Comparative Analysis</a:t>
            </a:r>
          </a:p>
        </p:txBody>
      </p:sp>
      <p:sp>
        <p:nvSpPr>
          <p:cNvPr id="3" name="Subtitle 2"/>
          <p:cNvSpPr>
            <a:spLocks noGrp="1"/>
          </p:cNvSpPr>
          <p:nvPr>
            <p:ph type="subTitle" idx="1"/>
          </p:nvPr>
        </p:nvSpPr>
        <p:spPr>
          <a:xfrm>
            <a:off x="2567608" y="1988840"/>
            <a:ext cx="6984776" cy="3888432"/>
          </a:xfrm>
        </p:spPr>
        <p:txBody>
          <a:bodyPr>
            <a:normAutofit fontScale="92500" lnSpcReduction="20000"/>
          </a:bodyPr>
          <a:lstStyle/>
          <a:p>
            <a:pPr lvl="1" algn="l">
              <a:buFont typeface="Arial" pitchFamily="34" charset="0"/>
              <a:buChar char="•"/>
            </a:pPr>
            <a:r>
              <a:rPr lang="en-IE" sz="2800" dirty="0">
                <a:solidFill>
                  <a:schemeClr val="tx1"/>
                </a:solidFill>
                <a:latin typeface="Times New Roman" pitchFamily="18" charset="0"/>
                <a:cs typeface="Times New Roman" pitchFamily="18" charset="0"/>
              </a:rPr>
              <a:t>Ascertains whether there is scope in the WH List for the inclusion of the nominated property.</a:t>
            </a:r>
          </a:p>
          <a:p>
            <a:pPr lvl="1" algn="l">
              <a:buFont typeface="Arial" pitchFamily="34" charset="0"/>
              <a:buChar char="•"/>
            </a:pPr>
            <a:r>
              <a:rPr lang="en-IE" sz="2800" dirty="0">
                <a:solidFill>
                  <a:schemeClr val="tx1"/>
                </a:solidFill>
                <a:latin typeface="Times New Roman" pitchFamily="18" charset="0"/>
                <a:cs typeface="Times New Roman" pitchFamily="18" charset="0"/>
              </a:rPr>
              <a:t>Demonstrates that there are no comparable properties in the same geo-cultural area with similar values that might be nominated in the future.</a:t>
            </a:r>
          </a:p>
          <a:p>
            <a:pPr lvl="1" algn="l">
              <a:buFont typeface="Arial" pitchFamily="34" charset="0"/>
              <a:buChar char="•"/>
            </a:pPr>
            <a:r>
              <a:rPr lang="en-IE" sz="2800" dirty="0">
                <a:solidFill>
                  <a:schemeClr val="tx1"/>
                </a:solidFill>
                <a:latin typeface="Times New Roman" pitchFamily="18" charset="0"/>
                <a:cs typeface="Times New Roman" pitchFamily="18" charset="0"/>
              </a:rPr>
              <a:t>Using an expert group to develop the CA is a preferred method</a:t>
            </a:r>
          </a:p>
          <a:p>
            <a:pPr lvl="1" algn="l">
              <a:buFont typeface="Arial" pitchFamily="34" charset="0"/>
              <a:buChar char="•"/>
            </a:pPr>
            <a:r>
              <a:rPr lang="en-IE" sz="2800" dirty="0">
                <a:solidFill>
                  <a:schemeClr val="tx1"/>
                </a:solidFill>
                <a:latin typeface="Times New Roman" pitchFamily="18" charset="0"/>
                <a:cs typeface="Times New Roman" pitchFamily="18" charset="0"/>
              </a:rPr>
              <a:t>Starting point is to define ‘what is the significance of the property and how this is manifested’. The values must be clearly defined at the outset to find suitable comparators</a:t>
            </a:r>
          </a:p>
          <a:p>
            <a:pPr lvl="1" algn="l">
              <a:buFont typeface="Arial" pitchFamily="34" charset="0"/>
              <a:buChar char="•"/>
            </a:pPr>
            <a:endParaRPr lang="en-IE"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2487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9FE366-C5B8-F54D-86DF-D3426B52D705}"/>
              </a:ext>
            </a:extLst>
          </p:cNvPr>
          <p:cNvSpPr>
            <a:spLocks noGrp="1"/>
          </p:cNvSpPr>
          <p:nvPr>
            <p:ph type="title"/>
          </p:nvPr>
        </p:nvSpPr>
        <p:spPr/>
        <p:txBody>
          <a:bodyPr/>
          <a:lstStyle/>
          <a:p>
            <a:r>
              <a:rPr lang="en-US" dirty="0"/>
              <a:t>World Heritage System</a:t>
            </a:r>
          </a:p>
        </p:txBody>
      </p:sp>
      <p:sp>
        <p:nvSpPr>
          <p:cNvPr id="3" name="Content Placeholder 2">
            <a:extLst>
              <a:ext uri="{FF2B5EF4-FFF2-40B4-BE49-F238E27FC236}">
                <a16:creationId xmlns="" xmlns:a16="http://schemas.microsoft.com/office/drawing/2014/main" id="{E4536D11-014D-C34C-9995-E311196E23AE}"/>
              </a:ext>
            </a:extLst>
          </p:cNvPr>
          <p:cNvSpPr>
            <a:spLocks noGrp="1"/>
          </p:cNvSpPr>
          <p:nvPr>
            <p:ph idx="1"/>
          </p:nvPr>
        </p:nvSpPr>
        <p:spPr/>
        <p:txBody>
          <a:bodyPr/>
          <a:lstStyle/>
          <a:p>
            <a:r>
              <a:rPr lang="en-GB" dirty="0"/>
              <a:t>Concept that human history is the heritage of all humanity</a:t>
            </a:r>
          </a:p>
          <a:p>
            <a:r>
              <a:rPr lang="en-GB" dirty="0"/>
              <a:t>Processes are evolving to reflect development of conservation approaches</a:t>
            </a:r>
          </a:p>
          <a:p>
            <a:r>
              <a:rPr lang="en-US" dirty="0"/>
              <a:t>Co-operative efforts to protect natural areas and historic sites</a:t>
            </a:r>
          </a:p>
          <a:p>
            <a:r>
              <a:rPr lang="en-US" dirty="0"/>
              <a:t>The Convention concerning the protection of World Cultural and Natural Heritage </a:t>
            </a:r>
            <a:r>
              <a:rPr lang="en-GB" i="1" dirty="0"/>
              <a:t>1972 (</a:t>
            </a:r>
            <a:r>
              <a:rPr lang="en-GB" dirty="0"/>
              <a:t>known as the World Heritage Convention)</a:t>
            </a:r>
          </a:p>
          <a:p>
            <a:r>
              <a:rPr lang="en-US" dirty="0"/>
              <a:t>One of UNESCO’s most successful </a:t>
            </a:r>
            <a:r>
              <a:rPr lang="en-US" dirty="0" err="1"/>
              <a:t>programmes</a:t>
            </a:r>
            <a:r>
              <a:rPr lang="en-US" dirty="0"/>
              <a:t> for heritage preservation is the evolving regime under the World Heritage Convention </a:t>
            </a:r>
            <a:endParaRPr lang="en-GB" dirty="0"/>
          </a:p>
          <a:p>
            <a:endParaRPr lang="en-US" dirty="0"/>
          </a:p>
          <a:p>
            <a:endParaRPr lang="en-GB" dirty="0"/>
          </a:p>
          <a:p>
            <a:endParaRPr lang="en-US" dirty="0"/>
          </a:p>
        </p:txBody>
      </p:sp>
    </p:spTree>
    <p:extLst>
      <p:ext uri="{BB962C8B-B14F-4D97-AF65-F5344CB8AC3E}">
        <p14:creationId xmlns:p14="http://schemas.microsoft.com/office/powerpoint/2010/main" val="3321672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3512" y="476673"/>
            <a:ext cx="8712968" cy="1470025"/>
          </a:xfrm>
        </p:spPr>
        <p:txBody>
          <a:bodyPr>
            <a:normAutofit fontScale="90000"/>
          </a:bodyPr>
          <a:lstStyle/>
          <a:p>
            <a:r>
              <a:rPr lang="en-IE" b="1" dirty="0">
                <a:latin typeface="Times New Roman" pitchFamily="18" charset="0"/>
                <a:cs typeface="Times New Roman" pitchFamily="18" charset="0"/>
              </a:rPr>
              <a:t>Comparative Analysis </a:t>
            </a:r>
            <a:r>
              <a:rPr lang="en-IE" dirty="0">
                <a:latin typeface="Times New Roman" pitchFamily="18" charset="0"/>
                <a:cs typeface="Times New Roman" pitchFamily="18" charset="0"/>
              </a:rPr>
              <a:t/>
            </a:r>
            <a:br>
              <a:rPr lang="en-IE" dirty="0">
                <a:latin typeface="Times New Roman" pitchFamily="18" charset="0"/>
                <a:cs typeface="Times New Roman" pitchFamily="18" charset="0"/>
              </a:rPr>
            </a:br>
            <a:endParaRPr lang="en-IE" dirty="0">
              <a:latin typeface="Times New Roman" pitchFamily="18" charset="0"/>
              <a:cs typeface="Times New Roman" pitchFamily="18" charset="0"/>
            </a:endParaRPr>
          </a:p>
        </p:txBody>
      </p:sp>
      <p:sp>
        <p:nvSpPr>
          <p:cNvPr id="3" name="Subtitle 2"/>
          <p:cNvSpPr>
            <a:spLocks noGrp="1"/>
          </p:cNvSpPr>
          <p:nvPr>
            <p:ph type="subTitle" idx="1"/>
          </p:nvPr>
        </p:nvSpPr>
        <p:spPr>
          <a:xfrm>
            <a:off x="2351584" y="2852936"/>
            <a:ext cx="7272808" cy="3384376"/>
          </a:xfrm>
        </p:spPr>
        <p:txBody>
          <a:bodyPr>
            <a:normAutofit lnSpcReduction="10000"/>
          </a:bodyPr>
          <a:lstStyle/>
          <a:p>
            <a:pPr algn="l"/>
            <a:r>
              <a:rPr lang="en-IE" dirty="0">
                <a:latin typeface="Times New Roman" pitchFamily="18" charset="0"/>
                <a:cs typeface="Times New Roman" pitchFamily="18" charset="0"/>
              </a:rPr>
              <a:t>is a vital part of understanding the potential OUV</a:t>
            </a:r>
          </a:p>
          <a:p>
            <a:pPr algn="l"/>
            <a:r>
              <a:rPr lang="en-IE" dirty="0">
                <a:solidFill>
                  <a:schemeClr val="tx1"/>
                </a:solidFill>
                <a:latin typeface="Times New Roman" pitchFamily="18" charset="0"/>
                <a:cs typeface="Times New Roman" pitchFamily="18" charset="0"/>
              </a:rPr>
              <a:t>It must draw conclusions and demonstrate where the property stands. </a:t>
            </a:r>
          </a:p>
          <a:p>
            <a:pPr algn="l"/>
            <a:r>
              <a:rPr lang="en-IE" dirty="0">
                <a:solidFill>
                  <a:schemeClr val="tx1"/>
                </a:solidFill>
                <a:latin typeface="Times New Roman" pitchFamily="18" charset="0"/>
                <a:cs typeface="Times New Roman" pitchFamily="18" charset="0"/>
              </a:rPr>
              <a:t>It should be rigorous with a broad scope/it should be supported by best scientific information/ reference to relevant thematic studies/first draft should always be peered reviewed. </a:t>
            </a:r>
          </a:p>
          <a:p>
            <a:pPr algn="l"/>
            <a:r>
              <a:rPr lang="en-IE" dirty="0">
                <a:solidFill>
                  <a:schemeClr val="tx1"/>
                </a:solidFill>
                <a:latin typeface="Times New Roman" pitchFamily="18" charset="0"/>
                <a:cs typeface="Times New Roman" pitchFamily="18" charset="0"/>
              </a:rPr>
              <a:t>It must justify the selection of the components as well as demonstrate that the series as a whole is of potential OUV</a:t>
            </a:r>
          </a:p>
          <a:p>
            <a:pPr algn="l"/>
            <a:endParaRPr lang="en-IE"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22393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5520" y="404666"/>
            <a:ext cx="8640960" cy="2088231"/>
          </a:xfrm>
        </p:spPr>
        <p:txBody>
          <a:bodyPr>
            <a:normAutofit/>
          </a:bodyPr>
          <a:lstStyle/>
          <a:p>
            <a:r>
              <a:rPr lang="en-IE" b="1" dirty="0">
                <a:latin typeface="Times New Roman" pitchFamily="18" charset="0"/>
                <a:cs typeface="Times New Roman" pitchFamily="18" charset="0"/>
              </a:rPr>
              <a:t>Comparative Analysis </a:t>
            </a:r>
            <a:r>
              <a:rPr lang="en-IE" dirty="0">
                <a:latin typeface="Times New Roman" pitchFamily="18" charset="0"/>
                <a:cs typeface="Times New Roman" pitchFamily="18" charset="0"/>
              </a:rPr>
              <a:t/>
            </a:r>
            <a:br>
              <a:rPr lang="en-IE" dirty="0">
                <a:latin typeface="Times New Roman" pitchFamily="18" charset="0"/>
                <a:cs typeface="Times New Roman" pitchFamily="18" charset="0"/>
              </a:rPr>
            </a:br>
            <a:endParaRPr lang="en-IE" dirty="0">
              <a:latin typeface="Times New Roman" pitchFamily="18" charset="0"/>
              <a:cs typeface="Times New Roman" pitchFamily="18" charset="0"/>
            </a:endParaRPr>
          </a:p>
        </p:txBody>
      </p:sp>
      <p:sp>
        <p:nvSpPr>
          <p:cNvPr id="3" name="Subtitle 2"/>
          <p:cNvSpPr>
            <a:spLocks noGrp="1"/>
          </p:cNvSpPr>
          <p:nvPr>
            <p:ph type="subTitle" idx="1"/>
          </p:nvPr>
        </p:nvSpPr>
        <p:spPr>
          <a:xfrm>
            <a:off x="2895600" y="3284984"/>
            <a:ext cx="6400800" cy="2808312"/>
          </a:xfrm>
        </p:spPr>
        <p:txBody>
          <a:bodyPr>
            <a:normAutofit/>
          </a:bodyPr>
          <a:lstStyle/>
          <a:p>
            <a:pPr algn="l"/>
            <a:r>
              <a:rPr lang="en-IE" dirty="0">
                <a:latin typeface="Times New Roman" pitchFamily="18" charset="0"/>
                <a:cs typeface="Times New Roman" pitchFamily="18" charset="0"/>
              </a:rPr>
              <a:t>can often be a weak component of a nomination - important to get this right. </a:t>
            </a:r>
          </a:p>
          <a:p>
            <a:pPr algn="l"/>
            <a:r>
              <a:rPr lang="en-IE" dirty="0">
                <a:solidFill>
                  <a:schemeClr val="tx1"/>
                </a:solidFill>
                <a:latin typeface="Times New Roman" pitchFamily="18" charset="0"/>
                <a:cs typeface="Times New Roman" pitchFamily="18" charset="0"/>
              </a:rPr>
              <a:t>Lack of objectivity/not looking beyond same geo-cultural area/ using only the WH and Tentative Lists/limiting comparison to less important properties/basing analysis on irrelevant attributes, etc.</a:t>
            </a:r>
          </a:p>
        </p:txBody>
      </p:sp>
    </p:spTree>
    <p:extLst>
      <p:ext uri="{BB962C8B-B14F-4D97-AF65-F5344CB8AC3E}">
        <p14:creationId xmlns:p14="http://schemas.microsoft.com/office/powerpoint/2010/main" val="1992319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48682"/>
            <a:ext cx="7772400" cy="1296143"/>
          </a:xfrm>
        </p:spPr>
        <p:txBody>
          <a:bodyPr>
            <a:normAutofit/>
          </a:bodyPr>
          <a:lstStyle/>
          <a:p>
            <a:r>
              <a:rPr lang="en-IE" sz="3600" dirty="0">
                <a:latin typeface="Times New Roman" pitchFamily="18" charset="0"/>
                <a:cs typeface="Times New Roman" pitchFamily="18" charset="0"/>
              </a:rPr>
              <a:t>Boundaries – it is important to get to right from the beginning</a:t>
            </a:r>
          </a:p>
        </p:txBody>
      </p:sp>
      <p:sp>
        <p:nvSpPr>
          <p:cNvPr id="3" name="Subtitle 2"/>
          <p:cNvSpPr>
            <a:spLocks noGrp="1"/>
          </p:cNvSpPr>
          <p:nvPr>
            <p:ph type="subTitle" idx="1"/>
          </p:nvPr>
        </p:nvSpPr>
        <p:spPr>
          <a:xfrm>
            <a:off x="2639616" y="2276872"/>
            <a:ext cx="7056784" cy="3960440"/>
          </a:xfrm>
        </p:spPr>
        <p:txBody>
          <a:bodyPr>
            <a:normAutofit lnSpcReduction="10000"/>
          </a:bodyPr>
          <a:lstStyle/>
          <a:p>
            <a:pPr algn="l">
              <a:defRPr/>
            </a:pPr>
            <a:r>
              <a:rPr lang="en-GB" sz="3600" b="1" dirty="0">
                <a:latin typeface="Times New Roman" pitchFamily="18" charset="0"/>
                <a:cs typeface="Times New Roman" pitchFamily="18" charset="0"/>
              </a:rPr>
              <a:t>Modifications to the boundaries</a:t>
            </a:r>
          </a:p>
          <a:p>
            <a:pPr algn="l">
              <a:defRPr/>
            </a:pPr>
            <a:endParaRPr lang="en-US" dirty="0">
              <a:solidFill>
                <a:schemeClr val="tx1"/>
              </a:solidFill>
              <a:latin typeface="Times New Roman" pitchFamily="18" charset="0"/>
              <a:cs typeface="Times New Roman" pitchFamily="18" charset="0"/>
            </a:endParaRPr>
          </a:p>
          <a:p>
            <a:pPr algn="l">
              <a:defRPr/>
            </a:pPr>
            <a:r>
              <a:rPr lang="en-US" b="1" dirty="0">
                <a:solidFill>
                  <a:schemeClr val="tx1"/>
                </a:solidFill>
                <a:latin typeface="Times New Roman" pitchFamily="18" charset="0"/>
                <a:cs typeface="Times New Roman" pitchFamily="18" charset="0"/>
              </a:rPr>
              <a:t>Minor modifications:</a:t>
            </a:r>
            <a:endParaRPr lang="en-GB" b="1" dirty="0">
              <a:solidFill>
                <a:schemeClr val="tx1"/>
              </a:solidFill>
              <a:latin typeface="Times New Roman" pitchFamily="18" charset="0"/>
              <a:cs typeface="Times New Roman" pitchFamily="18" charset="0"/>
            </a:endParaRPr>
          </a:p>
          <a:p>
            <a:pPr algn="l">
              <a:defRPr/>
            </a:pPr>
            <a:r>
              <a:rPr lang="en-US" dirty="0">
                <a:solidFill>
                  <a:schemeClr val="tx1"/>
                </a:solidFill>
                <a:latin typeface="Times New Roman" pitchFamily="18" charset="0"/>
                <a:cs typeface="Times New Roman" pitchFamily="18" charset="0"/>
              </a:rPr>
              <a:t>Do not have a significant impact on the extent of the property nor affects its Outstanding Universal Value</a:t>
            </a:r>
          </a:p>
          <a:p>
            <a:pPr algn="l">
              <a:buFontTx/>
              <a:buChar char="-"/>
              <a:defRPr/>
            </a:pPr>
            <a:endParaRPr lang="en-US" dirty="0">
              <a:solidFill>
                <a:schemeClr val="tx1"/>
              </a:solidFill>
              <a:latin typeface="Times New Roman" pitchFamily="18" charset="0"/>
              <a:cs typeface="Times New Roman" pitchFamily="18" charset="0"/>
            </a:endParaRPr>
          </a:p>
          <a:p>
            <a:pPr marL="361950" indent="-361950" algn="l">
              <a:defRPr/>
            </a:pPr>
            <a:r>
              <a:rPr lang="en-US" b="1" dirty="0">
                <a:solidFill>
                  <a:schemeClr val="tx1"/>
                </a:solidFill>
                <a:latin typeface="Times New Roman" pitchFamily="18" charset="0"/>
                <a:cs typeface="Times New Roman" pitchFamily="18" charset="0"/>
              </a:rPr>
              <a:t>Significant modifications – extensions:</a:t>
            </a:r>
            <a:endParaRPr lang="en-GB" b="1" dirty="0">
              <a:solidFill>
                <a:schemeClr val="tx1"/>
              </a:solidFill>
              <a:latin typeface="Times New Roman" pitchFamily="18" charset="0"/>
              <a:cs typeface="Times New Roman" pitchFamily="18" charset="0"/>
            </a:endParaRPr>
          </a:p>
          <a:p>
            <a:pPr marL="361950" indent="-361950" algn="l">
              <a:defRPr/>
            </a:pPr>
            <a:r>
              <a:rPr lang="en-US" dirty="0">
                <a:solidFill>
                  <a:schemeClr val="tx1"/>
                </a:solidFill>
                <a:latin typeface="Times New Roman" pitchFamily="18" charset="0"/>
                <a:cs typeface="Times New Roman" pitchFamily="18" charset="0"/>
              </a:rPr>
              <a:t>The proposal shall be submitted as if it were a new</a:t>
            </a:r>
            <a:r>
              <a:rPr lang="en-GB" dirty="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nomination</a:t>
            </a:r>
          </a:p>
          <a:p>
            <a:pPr algn="l"/>
            <a:endParaRPr lang="en-IE" dirty="0"/>
          </a:p>
        </p:txBody>
      </p:sp>
    </p:spTree>
    <p:extLst>
      <p:ext uri="{BB962C8B-B14F-4D97-AF65-F5344CB8AC3E}">
        <p14:creationId xmlns:p14="http://schemas.microsoft.com/office/powerpoint/2010/main" val="2246878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32658"/>
            <a:ext cx="7772400" cy="648071"/>
          </a:xfrm>
        </p:spPr>
        <p:txBody>
          <a:bodyPr>
            <a:normAutofit fontScale="90000"/>
          </a:bodyPr>
          <a:lstStyle/>
          <a:p>
            <a:r>
              <a:rPr lang="en-IE" b="1" dirty="0">
                <a:latin typeface="Times New Roman" pitchFamily="18" charset="0"/>
                <a:cs typeface="Times New Roman" pitchFamily="18" charset="0"/>
              </a:rPr>
              <a:t>Boundaries</a:t>
            </a:r>
          </a:p>
        </p:txBody>
      </p:sp>
      <p:sp>
        <p:nvSpPr>
          <p:cNvPr id="3" name="Subtitle 2"/>
          <p:cNvSpPr>
            <a:spLocks noGrp="1"/>
          </p:cNvSpPr>
          <p:nvPr>
            <p:ph type="subTitle" idx="1"/>
          </p:nvPr>
        </p:nvSpPr>
        <p:spPr>
          <a:xfrm>
            <a:off x="1919536" y="1700808"/>
            <a:ext cx="8280920" cy="4392488"/>
          </a:xfrm>
        </p:spPr>
        <p:txBody>
          <a:bodyPr>
            <a:normAutofit/>
          </a:bodyPr>
          <a:lstStyle/>
          <a:p>
            <a:pPr algn="l"/>
            <a:r>
              <a:rPr lang="en-IE" dirty="0">
                <a:solidFill>
                  <a:schemeClr val="tx1"/>
                </a:solidFill>
                <a:latin typeface="Times New Roman" pitchFamily="18" charset="0"/>
                <a:cs typeface="Times New Roman" pitchFamily="18" charset="0"/>
              </a:rPr>
              <a:t>Understanding the property leads to defining its boundaries and provides for effective protection.</a:t>
            </a:r>
          </a:p>
          <a:p>
            <a:pPr algn="l"/>
            <a:endParaRPr lang="en-IE" dirty="0">
              <a:solidFill>
                <a:schemeClr val="tx1"/>
              </a:solidFill>
              <a:latin typeface="Times New Roman" pitchFamily="18" charset="0"/>
              <a:cs typeface="Times New Roman" pitchFamily="18" charset="0"/>
            </a:endParaRPr>
          </a:p>
          <a:p>
            <a:pPr algn="l"/>
            <a:r>
              <a:rPr lang="en-IE" dirty="0">
                <a:solidFill>
                  <a:schemeClr val="tx1"/>
                </a:solidFill>
                <a:latin typeface="Times New Roman" pitchFamily="18" charset="0"/>
                <a:cs typeface="Times New Roman" pitchFamily="18" charset="0"/>
              </a:rPr>
              <a:t>OUV, Integrity, Authenticity, Protection and Management all influence the boundaries</a:t>
            </a:r>
          </a:p>
          <a:p>
            <a:pPr algn="l"/>
            <a:endParaRPr lang="en-IE" dirty="0">
              <a:solidFill>
                <a:schemeClr val="tx1"/>
              </a:solidFill>
              <a:latin typeface="Times New Roman" pitchFamily="18" charset="0"/>
              <a:cs typeface="Times New Roman" pitchFamily="18" charset="0"/>
            </a:endParaRPr>
          </a:p>
          <a:p>
            <a:pPr algn="l"/>
            <a:r>
              <a:rPr lang="en-IE" dirty="0">
                <a:solidFill>
                  <a:schemeClr val="tx1"/>
                </a:solidFill>
                <a:latin typeface="Times New Roman" pitchFamily="18" charset="0"/>
                <a:cs typeface="Times New Roman" pitchFamily="18" charset="0"/>
              </a:rPr>
              <a:t>Defining the boundaries is part of conflict management and prevention and requires stakeholder involvement.</a:t>
            </a:r>
          </a:p>
        </p:txBody>
      </p:sp>
    </p:spTree>
    <p:extLst>
      <p:ext uri="{BB962C8B-B14F-4D97-AF65-F5344CB8AC3E}">
        <p14:creationId xmlns:p14="http://schemas.microsoft.com/office/powerpoint/2010/main" val="3471668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88642"/>
            <a:ext cx="7772400" cy="1080119"/>
          </a:xfrm>
        </p:spPr>
        <p:txBody>
          <a:bodyPr>
            <a:normAutofit fontScale="90000"/>
          </a:bodyPr>
          <a:lstStyle/>
          <a:p>
            <a:r>
              <a:rPr lang="en-IE" b="1" dirty="0">
                <a:latin typeface="Times New Roman" pitchFamily="18" charset="0"/>
                <a:cs typeface="Times New Roman" pitchFamily="18" charset="0"/>
              </a:rPr>
              <a:t>Buffer Zones</a:t>
            </a:r>
            <a:br>
              <a:rPr lang="en-IE" b="1" dirty="0">
                <a:latin typeface="Times New Roman" pitchFamily="18" charset="0"/>
                <a:cs typeface="Times New Roman" pitchFamily="18" charset="0"/>
              </a:rPr>
            </a:br>
            <a:r>
              <a:rPr lang="en-IE" sz="3100" dirty="0" err="1">
                <a:latin typeface="Times New Roman" pitchFamily="18" charset="0"/>
                <a:cs typeface="Times New Roman" pitchFamily="18" charset="0"/>
              </a:rPr>
              <a:t>para</a:t>
            </a:r>
            <a:r>
              <a:rPr lang="en-IE" sz="3100" dirty="0">
                <a:latin typeface="Times New Roman" pitchFamily="18" charset="0"/>
                <a:cs typeface="Times New Roman" pitchFamily="18" charset="0"/>
              </a:rPr>
              <a:t> 103-107</a:t>
            </a:r>
          </a:p>
        </p:txBody>
      </p:sp>
      <p:sp>
        <p:nvSpPr>
          <p:cNvPr id="3" name="Subtitle 2"/>
          <p:cNvSpPr>
            <a:spLocks noGrp="1"/>
          </p:cNvSpPr>
          <p:nvPr>
            <p:ph type="subTitle" idx="1"/>
          </p:nvPr>
        </p:nvSpPr>
        <p:spPr>
          <a:xfrm>
            <a:off x="2135560" y="2204864"/>
            <a:ext cx="7776864" cy="4248472"/>
          </a:xfrm>
        </p:spPr>
        <p:txBody>
          <a:bodyPr>
            <a:noAutofit/>
          </a:bodyPr>
          <a:lstStyle/>
          <a:p>
            <a:pPr algn="l"/>
            <a:r>
              <a:rPr lang="en-IE" sz="2800" dirty="0">
                <a:latin typeface="Times New Roman" pitchFamily="18" charset="0"/>
                <a:cs typeface="Times New Roman" pitchFamily="18" charset="0"/>
              </a:rPr>
              <a:t>Not part of the inscribed property but formally registered at time of nomination</a:t>
            </a:r>
          </a:p>
          <a:p>
            <a:pPr algn="l"/>
            <a:endParaRPr lang="en-IE" sz="2800" dirty="0">
              <a:latin typeface="Times New Roman" pitchFamily="18" charset="0"/>
              <a:cs typeface="Times New Roman" pitchFamily="18" charset="0"/>
            </a:endParaRPr>
          </a:p>
          <a:p>
            <a:pPr algn="l"/>
            <a:r>
              <a:rPr lang="en-IE" sz="2800" dirty="0">
                <a:latin typeface="Times New Roman" pitchFamily="18" charset="0"/>
                <a:cs typeface="Times New Roman" pitchFamily="18" charset="0"/>
              </a:rPr>
              <a:t>Assist protection, conservation and management and protects the overall setting</a:t>
            </a:r>
          </a:p>
          <a:p>
            <a:pPr algn="l"/>
            <a:endParaRPr lang="en-IE" sz="2800" dirty="0">
              <a:latin typeface="Times New Roman" pitchFamily="18" charset="0"/>
              <a:cs typeface="Times New Roman" pitchFamily="18" charset="0"/>
            </a:endParaRPr>
          </a:p>
          <a:p>
            <a:pPr algn="l"/>
            <a:r>
              <a:rPr lang="en-IE" sz="2800" dirty="0">
                <a:latin typeface="Times New Roman" pitchFamily="18" charset="0"/>
                <a:cs typeface="Times New Roman" pitchFamily="18" charset="0"/>
              </a:rPr>
              <a:t>Creation of a BZ subsequent to inscription is normally considered a minor boundary modification</a:t>
            </a:r>
          </a:p>
        </p:txBody>
      </p:sp>
    </p:spTree>
    <p:extLst>
      <p:ext uri="{BB962C8B-B14F-4D97-AF65-F5344CB8AC3E}">
        <p14:creationId xmlns:p14="http://schemas.microsoft.com/office/powerpoint/2010/main" val="51283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32656"/>
            <a:ext cx="8229600" cy="1296144"/>
          </a:xfrm>
        </p:spPr>
        <p:txBody>
          <a:bodyPr>
            <a:normAutofit/>
          </a:bodyPr>
          <a:lstStyle/>
          <a:p>
            <a:r>
              <a:rPr lang="en-GB" b="1" dirty="0">
                <a:latin typeface="Times New Roman" pitchFamily="18" charset="0"/>
                <a:cs typeface="Times New Roman" pitchFamily="18" charset="0"/>
              </a:rPr>
              <a:t>Serial Properties</a:t>
            </a:r>
            <a:endParaRPr lang="en-IE" b="1" dirty="0">
              <a:latin typeface="Times New Roman" pitchFamily="18" charset="0"/>
              <a:cs typeface="Times New Roman" pitchFamily="18" charset="0"/>
            </a:endParaRPr>
          </a:p>
        </p:txBody>
      </p:sp>
      <p:sp>
        <p:nvSpPr>
          <p:cNvPr id="3" name="Content Placeholder 2"/>
          <p:cNvSpPr>
            <a:spLocks noGrp="1"/>
          </p:cNvSpPr>
          <p:nvPr>
            <p:ph idx="1"/>
          </p:nvPr>
        </p:nvSpPr>
        <p:spPr>
          <a:xfrm>
            <a:off x="1981200" y="2132857"/>
            <a:ext cx="8229600" cy="3993307"/>
          </a:xfrm>
        </p:spPr>
        <p:txBody>
          <a:bodyPr>
            <a:normAutofit fontScale="85000" lnSpcReduction="20000"/>
          </a:bodyPr>
          <a:lstStyle/>
          <a:p>
            <a:r>
              <a:rPr lang="en-GB" dirty="0">
                <a:latin typeface="Times New Roman" pitchFamily="18" charset="0"/>
                <a:cs typeface="Times New Roman" pitchFamily="18" charset="0"/>
              </a:rPr>
              <a:t>Serial nominations are an opportunity to reach a more balanced WH List and very much reflect the spirit of the World Heritage Convention</a:t>
            </a:r>
            <a:endParaRPr lang="en-IE" dirty="0">
              <a:latin typeface="Times New Roman" pitchFamily="18" charset="0"/>
              <a:cs typeface="Times New Roman" pitchFamily="18" charset="0"/>
            </a:endParaRPr>
          </a:p>
          <a:p>
            <a:endParaRPr lang="en-GB" sz="3000" dirty="0">
              <a:latin typeface="Times New Roman" pitchFamily="18" charset="0"/>
              <a:cs typeface="Times New Roman" pitchFamily="18" charset="0"/>
            </a:endParaRPr>
          </a:p>
          <a:p>
            <a:r>
              <a:rPr lang="en-GB" sz="3000" dirty="0">
                <a:latin typeface="Times New Roman" pitchFamily="18" charset="0"/>
                <a:cs typeface="Times New Roman" pitchFamily="18" charset="0"/>
              </a:rPr>
              <a:t>There has been an increase in recent times and many are now in preparation (Silk Roads/Viking Heritage)</a:t>
            </a:r>
            <a:endParaRPr lang="en-IE" sz="3000" dirty="0">
              <a:latin typeface="Times New Roman" pitchFamily="18" charset="0"/>
              <a:cs typeface="Times New Roman" pitchFamily="18" charset="0"/>
            </a:endParaRPr>
          </a:p>
          <a:p>
            <a:pPr>
              <a:buNone/>
            </a:pPr>
            <a:r>
              <a:rPr lang="en-GB" sz="3000" dirty="0">
                <a:latin typeface="Times New Roman" pitchFamily="18" charset="0"/>
                <a:cs typeface="Times New Roman" pitchFamily="18" charset="0"/>
              </a:rPr>
              <a:t> </a:t>
            </a:r>
            <a:endParaRPr lang="en-IE" sz="3000" dirty="0">
              <a:latin typeface="Times New Roman" pitchFamily="18" charset="0"/>
              <a:cs typeface="Times New Roman" pitchFamily="18" charset="0"/>
            </a:endParaRPr>
          </a:p>
          <a:p>
            <a:r>
              <a:rPr lang="en-GB" sz="3000" dirty="0">
                <a:latin typeface="Times New Roman" pitchFamily="18" charset="0"/>
                <a:cs typeface="Times New Roman" pitchFamily="18" charset="0"/>
              </a:rPr>
              <a:t>Almost 30% of cultural World Heritage properties are serial properties (national, federal, </a:t>
            </a:r>
            <a:r>
              <a:rPr lang="en-GB" sz="3000" dirty="0" err="1">
                <a:latin typeface="Times New Roman" pitchFamily="18" charset="0"/>
                <a:cs typeface="Times New Roman" pitchFamily="18" charset="0"/>
              </a:rPr>
              <a:t>transnational</a:t>
            </a:r>
            <a:r>
              <a:rPr lang="en-GB" sz="3000" dirty="0">
                <a:latin typeface="Times New Roman" pitchFamily="18" charset="0"/>
                <a:cs typeface="Times New Roman" pitchFamily="18" charset="0"/>
              </a:rPr>
              <a:t>)</a:t>
            </a:r>
          </a:p>
          <a:p>
            <a:endParaRPr lang="en-GB" sz="3000" dirty="0">
              <a:latin typeface="Times New Roman" pitchFamily="18" charset="0"/>
              <a:cs typeface="Times New Roman" pitchFamily="18" charset="0"/>
            </a:endParaRPr>
          </a:p>
          <a:p>
            <a:r>
              <a:rPr lang="en-GB" sz="3000" dirty="0">
                <a:latin typeface="Times New Roman" pitchFamily="18" charset="0"/>
                <a:cs typeface="Times New Roman" pitchFamily="18" charset="0"/>
              </a:rPr>
              <a:t>The move to </a:t>
            </a:r>
            <a:r>
              <a:rPr lang="en-GB" sz="3000" dirty="0" err="1">
                <a:latin typeface="Times New Roman" pitchFamily="18" charset="0"/>
                <a:cs typeface="Times New Roman" pitchFamily="18" charset="0"/>
              </a:rPr>
              <a:t>transnational</a:t>
            </a:r>
            <a:r>
              <a:rPr lang="en-GB" sz="3000" dirty="0">
                <a:latin typeface="Times New Roman" pitchFamily="18" charset="0"/>
                <a:cs typeface="Times New Roman" pitchFamily="18" charset="0"/>
              </a:rPr>
              <a:t> is particularly challenging</a:t>
            </a:r>
            <a:endParaRPr lang="en-IE" sz="3000" dirty="0">
              <a:latin typeface="Times New Roman" pitchFamily="18" charset="0"/>
              <a:cs typeface="Times New Roman" pitchFamily="18" charset="0"/>
            </a:endParaRPr>
          </a:p>
          <a:p>
            <a:endParaRPr lang="en-IE" dirty="0"/>
          </a:p>
        </p:txBody>
      </p:sp>
    </p:spTree>
    <p:extLst>
      <p:ext uri="{BB962C8B-B14F-4D97-AF65-F5344CB8AC3E}">
        <p14:creationId xmlns:p14="http://schemas.microsoft.com/office/powerpoint/2010/main" val="1219154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76674"/>
            <a:ext cx="7772400" cy="1224135"/>
          </a:xfrm>
        </p:spPr>
        <p:txBody>
          <a:bodyPr/>
          <a:lstStyle/>
          <a:p>
            <a:r>
              <a:rPr lang="en-IE" b="1" dirty="0">
                <a:latin typeface="Times New Roman" pitchFamily="18" charset="0"/>
                <a:cs typeface="Times New Roman" pitchFamily="18" charset="0"/>
              </a:rPr>
              <a:t>Serial Properties</a:t>
            </a:r>
            <a:endParaRPr lang="en-IE" b="1" dirty="0"/>
          </a:p>
        </p:txBody>
      </p:sp>
      <p:sp>
        <p:nvSpPr>
          <p:cNvPr id="3" name="Subtitle 2"/>
          <p:cNvSpPr>
            <a:spLocks noGrp="1"/>
          </p:cNvSpPr>
          <p:nvPr>
            <p:ph type="subTitle" idx="1"/>
          </p:nvPr>
        </p:nvSpPr>
        <p:spPr>
          <a:xfrm>
            <a:off x="2423592" y="2348880"/>
            <a:ext cx="7632848" cy="3289920"/>
          </a:xfrm>
        </p:spPr>
        <p:txBody>
          <a:bodyPr>
            <a:normAutofit lnSpcReduction="10000"/>
          </a:bodyPr>
          <a:lstStyle/>
          <a:p>
            <a:pPr algn="l"/>
            <a:r>
              <a:rPr lang="en-IE" dirty="0">
                <a:solidFill>
                  <a:schemeClr val="tx1"/>
                </a:solidFill>
                <a:latin typeface="Times New Roman" pitchFamily="18" charset="0"/>
                <a:cs typeface="Times New Roman" pitchFamily="18" charset="0"/>
              </a:rPr>
              <a:t>Para 138: A serial nominated property may occur: </a:t>
            </a:r>
          </a:p>
          <a:p>
            <a:pPr algn="l"/>
            <a:endParaRPr lang="en-IE" dirty="0">
              <a:solidFill>
                <a:schemeClr val="tx1"/>
              </a:solidFill>
              <a:latin typeface="Times New Roman" pitchFamily="18" charset="0"/>
              <a:cs typeface="Times New Roman" pitchFamily="18" charset="0"/>
            </a:endParaRPr>
          </a:p>
          <a:p>
            <a:pPr marL="514350" indent="-514350" algn="l">
              <a:buAutoNum type="alphaLcParenR"/>
            </a:pPr>
            <a:r>
              <a:rPr lang="en-IE" dirty="0">
                <a:solidFill>
                  <a:schemeClr val="tx1"/>
                </a:solidFill>
                <a:latin typeface="Times New Roman" pitchFamily="18" charset="0"/>
                <a:cs typeface="Times New Roman" pitchFamily="18" charset="0"/>
              </a:rPr>
              <a:t>on the territory of a single State Party - </a:t>
            </a:r>
            <a:r>
              <a:rPr lang="en-IE" b="1" dirty="0">
                <a:solidFill>
                  <a:schemeClr val="tx1"/>
                </a:solidFill>
                <a:latin typeface="Times New Roman" pitchFamily="18" charset="0"/>
                <a:cs typeface="Times New Roman" pitchFamily="18" charset="0"/>
              </a:rPr>
              <a:t>serial national property</a:t>
            </a:r>
            <a:r>
              <a:rPr lang="en-IE" dirty="0">
                <a:solidFill>
                  <a:schemeClr val="tx1"/>
                </a:solidFill>
                <a:latin typeface="Times New Roman" pitchFamily="18" charset="0"/>
                <a:cs typeface="Times New Roman" pitchFamily="18" charset="0"/>
              </a:rPr>
              <a:t> or</a:t>
            </a:r>
          </a:p>
          <a:p>
            <a:pPr marL="514350" indent="-514350" algn="l"/>
            <a:r>
              <a:rPr lang="en-IE" dirty="0">
                <a:solidFill>
                  <a:schemeClr val="tx1"/>
                </a:solidFill>
                <a:latin typeface="Times New Roman" pitchFamily="18" charset="0"/>
                <a:cs typeface="Times New Roman" pitchFamily="18" charset="0"/>
              </a:rPr>
              <a:t> </a:t>
            </a:r>
          </a:p>
          <a:p>
            <a:pPr marL="514350" indent="-514350" algn="l"/>
            <a:r>
              <a:rPr lang="en-IE" dirty="0">
                <a:solidFill>
                  <a:schemeClr val="tx1"/>
                </a:solidFill>
                <a:latin typeface="Times New Roman" pitchFamily="18" charset="0"/>
                <a:cs typeface="Times New Roman" pitchFamily="18" charset="0"/>
              </a:rPr>
              <a:t>b) 	within the territory of different States Parties, which need not be contiguous and is nominated with the consent of all States Parties concerned - </a:t>
            </a:r>
            <a:r>
              <a:rPr lang="en-IE" b="1" dirty="0">
                <a:solidFill>
                  <a:schemeClr val="tx1"/>
                </a:solidFill>
                <a:latin typeface="Times New Roman" pitchFamily="18" charset="0"/>
                <a:cs typeface="Times New Roman" pitchFamily="18" charset="0"/>
              </a:rPr>
              <a:t>serial transnational property</a:t>
            </a:r>
            <a:r>
              <a:rPr lang="en-IE"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1296945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4664"/>
            <a:ext cx="8229600" cy="1224136"/>
          </a:xfrm>
        </p:spPr>
        <p:txBody>
          <a:bodyPr>
            <a:normAutofit/>
          </a:bodyPr>
          <a:lstStyle/>
          <a:p>
            <a:r>
              <a:rPr lang="en-GB" b="1" dirty="0">
                <a:latin typeface="Times New Roman" pitchFamily="18" charset="0"/>
                <a:cs typeface="Times New Roman" pitchFamily="18" charset="0"/>
              </a:rPr>
              <a:t>Serial Properties</a:t>
            </a:r>
            <a:endParaRPr lang="en-IE" dirty="0">
              <a:latin typeface="Times New Roman" pitchFamily="18" charset="0"/>
              <a:cs typeface="Times New Roman" pitchFamily="18" charset="0"/>
            </a:endParaRPr>
          </a:p>
        </p:txBody>
      </p:sp>
      <p:sp>
        <p:nvSpPr>
          <p:cNvPr id="3" name="Content Placeholder 2"/>
          <p:cNvSpPr>
            <a:spLocks noGrp="1"/>
          </p:cNvSpPr>
          <p:nvPr>
            <p:ph idx="1"/>
          </p:nvPr>
        </p:nvSpPr>
        <p:spPr>
          <a:xfrm>
            <a:off x="1981200" y="1844825"/>
            <a:ext cx="8229600" cy="4281339"/>
          </a:xfrm>
        </p:spPr>
        <p:txBody>
          <a:bodyPr/>
          <a:lstStyle/>
          <a:p>
            <a:pPr lvl="0"/>
            <a:r>
              <a:rPr lang="en-GB" dirty="0">
                <a:latin typeface="Times New Roman" pitchFamily="18" charset="0"/>
                <a:cs typeface="Times New Roman" pitchFamily="18" charset="0"/>
              </a:rPr>
              <a:t>there must be a justification to a serial approach </a:t>
            </a:r>
          </a:p>
          <a:p>
            <a:pPr lvl="0">
              <a:buNone/>
            </a:pPr>
            <a:endParaRPr lang="en-IE" dirty="0">
              <a:latin typeface="Times New Roman" pitchFamily="18" charset="0"/>
              <a:cs typeface="Times New Roman" pitchFamily="18" charset="0"/>
            </a:endParaRPr>
          </a:p>
          <a:p>
            <a:pPr lvl="0"/>
            <a:r>
              <a:rPr lang="en-GB" dirty="0">
                <a:latin typeface="Times New Roman" pitchFamily="18" charset="0"/>
                <a:cs typeface="Times New Roman" pitchFamily="18" charset="0"/>
              </a:rPr>
              <a:t>it must be easily understood (challenging)</a:t>
            </a:r>
          </a:p>
          <a:p>
            <a:pPr lvl="0">
              <a:buNone/>
            </a:pPr>
            <a:endParaRPr lang="en-IE" dirty="0">
              <a:latin typeface="Times New Roman" pitchFamily="18" charset="0"/>
              <a:cs typeface="Times New Roman" pitchFamily="18" charset="0"/>
            </a:endParaRPr>
          </a:p>
          <a:p>
            <a:pPr lvl="0"/>
            <a:r>
              <a:rPr lang="en-GB" dirty="0">
                <a:latin typeface="Times New Roman" pitchFamily="18" charset="0"/>
                <a:cs typeface="Times New Roman" pitchFamily="18" charset="0"/>
              </a:rPr>
              <a:t>each component part should contribute to the OUV as a whole in a substantial readily defined way</a:t>
            </a:r>
          </a:p>
          <a:p>
            <a:pPr lvl="0"/>
            <a:endParaRPr lang="en-IE" dirty="0">
              <a:latin typeface="Times New Roman" pitchFamily="18" charset="0"/>
              <a:cs typeface="Times New Roman" pitchFamily="18" charset="0"/>
            </a:endParaRPr>
          </a:p>
          <a:p>
            <a:pPr lvl="0"/>
            <a:r>
              <a:rPr lang="en-GB" dirty="0">
                <a:latin typeface="Times New Roman" pitchFamily="18" charset="0"/>
                <a:cs typeface="Times New Roman" pitchFamily="18" charset="0"/>
              </a:rPr>
              <a:t>may include intangible attributes (complex)</a:t>
            </a:r>
            <a:endParaRPr lang="en-IE" dirty="0">
              <a:latin typeface="Times New Roman" pitchFamily="18" charset="0"/>
              <a:cs typeface="Times New Roman" pitchFamily="18" charset="0"/>
            </a:endParaRPr>
          </a:p>
          <a:p>
            <a:endParaRPr lang="en-IE" dirty="0"/>
          </a:p>
        </p:txBody>
      </p:sp>
    </p:spTree>
    <p:extLst>
      <p:ext uri="{BB962C8B-B14F-4D97-AF65-F5344CB8AC3E}">
        <p14:creationId xmlns:p14="http://schemas.microsoft.com/office/powerpoint/2010/main" val="2981789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20688"/>
            <a:ext cx="8229600" cy="5616624"/>
          </a:xfrm>
        </p:spPr>
        <p:txBody>
          <a:bodyPr>
            <a:normAutofit fontScale="90000"/>
          </a:bodyPr>
          <a:lstStyle/>
          <a:p>
            <a:pPr algn="l"/>
            <a:r>
              <a:rPr lang="en-GB" sz="3600" dirty="0">
                <a:latin typeface="Times New Roman" pitchFamily="18" charset="0"/>
                <a:cs typeface="Times New Roman" pitchFamily="18" charset="0"/>
              </a:rPr>
              <a:t>Serial Transnational Sites are an increasingly complex challenge involving:  </a:t>
            </a:r>
            <a:r>
              <a:rPr lang="en-IE" sz="2800" dirty="0">
                <a:latin typeface="Times New Roman" pitchFamily="18" charset="0"/>
                <a:cs typeface="Times New Roman" pitchFamily="18" charset="0"/>
              </a:rPr>
              <a:t/>
            </a:r>
            <a:br>
              <a:rPr lang="en-IE" sz="2800" dirty="0">
                <a:latin typeface="Times New Roman" pitchFamily="18" charset="0"/>
                <a:cs typeface="Times New Roman" pitchFamily="18" charset="0"/>
              </a:rPr>
            </a:br>
            <a:r>
              <a:rPr lang="en-GB" sz="2800" dirty="0">
                <a:latin typeface="Times New Roman" pitchFamily="18" charset="0"/>
                <a:cs typeface="Times New Roman" pitchFamily="18" charset="0"/>
              </a:rPr>
              <a:t> </a:t>
            </a:r>
            <a:br>
              <a:rPr lang="en-GB" sz="2800" dirty="0">
                <a:latin typeface="Times New Roman" pitchFamily="18" charset="0"/>
                <a:cs typeface="Times New Roman" pitchFamily="18" charset="0"/>
              </a:rPr>
            </a:br>
            <a:r>
              <a:rPr lang="en-IE" sz="2800" dirty="0">
                <a:latin typeface="Times New Roman" pitchFamily="18" charset="0"/>
                <a:cs typeface="Times New Roman" pitchFamily="18" charset="0"/>
              </a:rPr>
              <a:t/>
            </a:r>
            <a:br>
              <a:rPr lang="en-IE" sz="2800" dirty="0">
                <a:latin typeface="Times New Roman" pitchFamily="18" charset="0"/>
                <a:cs typeface="Times New Roman" pitchFamily="18" charset="0"/>
              </a:rPr>
            </a:br>
            <a:r>
              <a:rPr lang="en-IE" sz="2800" dirty="0">
                <a:latin typeface="Times New Roman" pitchFamily="18" charset="0"/>
                <a:cs typeface="Times New Roman" pitchFamily="18" charset="0"/>
              </a:rPr>
              <a:t>	</a:t>
            </a:r>
            <a:r>
              <a:rPr lang="en-IE" sz="3100" dirty="0">
                <a:latin typeface="Times New Roman" pitchFamily="18" charset="0"/>
                <a:cs typeface="Times New Roman" pitchFamily="18" charset="0"/>
              </a:rPr>
              <a:t>-</a:t>
            </a:r>
            <a:r>
              <a:rPr lang="en-GB" sz="3100" dirty="0">
                <a:latin typeface="Times New Roman" pitchFamily="18" charset="0"/>
                <a:cs typeface="Times New Roman" pitchFamily="18" charset="0"/>
              </a:rPr>
              <a:t>interregional/intergovernmental agreements</a:t>
            </a:r>
            <a:r>
              <a:rPr lang="en-IE" sz="3100" dirty="0">
                <a:latin typeface="Times New Roman" pitchFamily="18" charset="0"/>
                <a:cs typeface="Times New Roman" pitchFamily="18" charset="0"/>
              </a:rPr>
              <a:t/>
            </a:r>
            <a:br>
              <a:rPr lang="en-IE" sz="3100" dirty="0">
                <a:latin typeface="Times New Roman" pitchFamily="18" charset="0"/>
                <a:cs typeface="Times New Roman" pitchFamily="18" charset="0"/>
              </a:rPr>
            </a:br>
            <a:r>
              <a:rPr lang="en-GB" sz="3100" dirty="0">
                <a:latin typeface="Times New Roman" pitchFamily="18" charset="0"/>
                <a:cs typeface="Times New Roman" pitchFamily="18" charset="0"/>
              </a:rPr>
              <a:t> </a:t>
            </a:r>
            <a:r>
              <a:rPr lang="en-IE" sz="3100" dirty="0">
                <a:latin typeface="Times New Roman" pitchFamily="18" charset="0"/>
                <a:cs typeface="Times New Roman" pitchFamily="18" charset="0"/>
              </a:rPr>
              <a:t/>
            </a:r>
            <a:br>
              <a:rPr lang="en-IE" sz="3100" dirty="0">
                <a:latin typeface="Times New Roman" pitchFamily="18" charset="0"/>
                <a:cs typeface="Times New Roman" pitchFamily="18" charset="0"/>
              </a:rPr>
            </a:br>
            <a:r>
              <a:rPr lang="en-IE" sz="3100" dirty="0">
                <a:latin typeface="Times New Roman" pitchFamily="18" charset="0"/>
                <a:cs typeface="Times New Roman" pitchFamily="18" charset="0"/>
              </a:rPr>
              <a:t>	-</a:t>
            </a:r>
            <a:r>
              <a:rPr lang="en-GB" sz="3100" dirty="0">
                <a:latin typeface="Times New Roman" pitchFamily="18" charset="0"/>
                <a:cs typeface="Times New Roman" pitchFamily="18" charset="0"/>
              </a:rPr>
              <a:t>political issues</a:t>
            </a:r>
            <a:r>
              <a:rPr lang="en-IE" sz="3100" dirty="0">
                <a:latin typeface="Times New Roman" pitchFamily="18" charset="0"/>
                <a:cs typeface="Times New Roman" pitchFamily="18" charset="0"/>
              </a:rPr>
              <a:t/>
            </a:r>
            <a:br>
              <a:rPr lang="en-IE" sz="3100" dirty="0">
                <a:latin typeface="Times New Roman" pitchFamily="18" charset="0"/>
                <a:cs typeface="Times New Roman" pitchFamily="18" charset="0"/>
              </a:rPr>
            </a:br>
            <a:r>
              <a:rPr lang="en-GB" sz="3100" dirty="0">
                <a:latin typeface="Times New Roman" pitchFamily="18" charset="0"/>
                <a:cs typeface="Times New Roman" pitchFamily="18" charset="0"/>
              </a:rPr>
              <a:t> </a:t>
            </a:r>
            <a:r>
              <a:rPr lang="en-IE" sz="3100" dirty="0">
                <a:latin typeface="Times New Roman" pitchFamily="18" charset="0"/>
                <a:cs typeface="Times New Roman" pitchFamily="18" charset="0"/>
              </a:rPr>
              <a:t/>
            </a:r>
            <a:br>
              <a:rPr lang="en-IE" sz="3100" dirty="0">
                <a:latin typeface="Times New Roman" pitchFamily="18" charset="0"/>
                <a:cs typeface="Times New Roman" pitchFamily="18" charset="0"/>
              </a:rPr>
            </a:br>
            <a:r>
              <a:rPr lang="en-IE" sz="3100" dirty="0">
                <a:latin typeface="Times New Roman" pitchFamily="18" charset="0"/>
                <a:cs typeface="Times New Roman" pitchFamily="18" charset="0"/>
              </a:rPr>
              <a:t>	-</a:t>
            </a:r>
            <a:r>
              <a:rPr lang="en-GB" sz="3100" dirty="0">
                <a:latin typeface="Times New Roman" pitchFamily="18" charset="0"/>
                <a:cs typeface="Times New Roman" pitchFamily="18" charset="0"/>
              </a:rPr>
              <a:t>social issues</a:t>
            </a:r>
            <a:r>
              <a:rPr lang="en-IE" sz="3100" dirty="0">
                <a:latin typeface="Times New Roman" pitchFamily="18" charset="0"/>
                <a:cs typeface="Times New Roman" pitchFamily="18" charset="0"/>
              </a:rPr>
              <a:t/>
            </a:r>
            <a:br>
              <a:rPr lang="en-IE" sz="3100" dirty="0">
                <a:latin typeface="Times New Roman" pitchFamily="18" charset="0"/>
                <a:cs typeface="Times New Roman" pitchFamily="18" charset="0"/>
              </a:rPr>
            </a:br>
            <a:r>
              <a:rPr lang="en-GB" sz="3100" dirty="0">
                <a:latin typeface="Times New Roman" pitchFamily="18" charset="0"/>
                <a:cs typeface="Times New Roman" pitchFamily="18" charset="0"/>
              </a:rPr>
              <a:t> </a:t>
            </a:r>
            <a:r>
              <a:rPr lang="en-IE" sz="3100" dirty="0">
                <a:latin typeface="Times New Roman" pitchFamily="18" charset="0"/>
                <a:cs typeface="Times New Roman" pitchFamily="18" charset="0"/>
              </a:rPr>
              <a:t/>
            </a:r>
            <a:br>
              <a:rPr lang="en-IE" sz="3100" dirty="0">
                <a:latin typeface="Times New Roman" pitchFamily="18" charset="0"/>
                <a:cs typeface="Times New Roman" pitchFamily="18" charset="0"/>
              </a:rPr>
            </a:br>
            <a:r>
              <a:rPr lang="en-IE" sz="3100" dirty="0">
                <a:latin typeface="Times New Roman" pitchFamily="18" charset="0"/>
                <a:cs typeface="Times New Roman" pitchFamily="18" charset="0"/>
              </a:rPr>
              <a:t>	-different </a:t>
            </a:r>
            <a:r>
              <a:rPr lang="en-GB" sz="3100" dirty="0">
                <a:latin typeface="Times New Roman" pitchFamily="18" charset="0"/>
                <a:cs typeface="Times New Roman" pitchFamily="18" charset="0"/>
              </a:rPr>
              <a:t>legal frameworks</a:t>
            </a:r>
            <a:r>
              <a:rPr lang="en-IE" sz="3100" dirty="0">
                <a:latin typeface="Times New Roman" pitchFamily="18" charset="0"/>
                <a:cs typeface="Times New Roman" pitchFamily="18" charset="0"/>
              </a:rPr>
              <a:t/>
            </a:r>
            <a:br>
              <a:rPr lang="en-IE" sz="3100" dirty="0">
                <a:latin typeface="Times New Roman" pitchFamily="18" charset="0"/>
                <a:cs typeface="Times New Roman" pitchFamily="18" charset="0"/>
              </a:rPr>
            </a:br>
            <a:r>
              <a:rPr lang="en-GB" sz="3100" dirty="0">
                <a:latin typeface="Times New Roman" pitchFamily="18" charset="0"/>
                <a:cs typeface="Times New Roman" pitchFamily="18" charset="0"/>
              </a:rPr>
              <a:t> </a:t>
            </a:r>
            <a:r>
              <a:rPr lang="en-IE" sz="2800" dirty="0">
                <a:latin typeface="Times New Roman" pitchFamily="18" charset="0"/>
                <a:cs typeface="Times New Roman" pitchFamily="18" charset="0"/>
              </a:rPr>
              <a:t/>
            </a:r>
            <a:br>
              <a:rPr lang="en-IE" sz="2800" dirty="0">
                <a:latin typeface="Times New Roman" pitchFamily="18" charset="0"/>
                <a:cs typeface="Times New Roman" pitchFamily="18" charset="0"/>
              </a:rPr>
            </a:br>
            <a:endParaRPr lang="en-IE" sz="2800" dirty="0">
              <a:latin typeface="Times New Roman" pitchFamily="18" charset="0"/>
              <a:cs typeface="Times New Roman" pitchFamily="18" charset="0"/>
            </a:endParaRPr>
          </a:p>
        </p:txBody>
      </p:sp>
    </p:spTree>
    <p:extLst>
      <p:ext uri="{BB962C8B-B14F-4D97-AF65-F5344CB8AC3E}">
        <p14:creationId xmlns:p14="http://schemas.microsoft.com/office/powerpoint/2010/main" val="2067459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548680"/>
            <a:ext cx="8229600" cy="6120680"/>
          </a:xfrm>
        </p:spPr>
        <p:txBody>
          <a:bodyPr>
            <a:normAutofit/>
          </a:bodyPr>
          <a:lstStyle/>
          <a:p>
            <a:pPr algn="l"/>
            <a:r>
              <a:rPr lang="en-GB" sz="2800" dirty="0">
                <a:latin typeface="Times New Roman" pitchFamily="18" charset="0"/>
                <a:cs typeface="Times New Roman" pitchFamily="18" charset="0"/>
              </a:rPr>
              <a:t>	-long lead in timeframe (Pile-dwellings inscribed 	 in 2011 took about 20 years to prepare)</a:t>
            </a:r>
            <a:r>
              <a:rPr lang="en-IE" sz="2800" dirty="0">
                <a:latin typeface="Times New Roman" pitchFamily="18" charset="0"/>
                <a:cs typeface="Times New Roman" pitchFamily="18" charset="0"/>
              </a:rPr>
              <a:t/>
            </a:r>
            <a:br>
              <a:rPr lang="en-IE" sz="2800" dirty="0">
                <a:latin typeface="Times New Roman" pitchFamily="18" charset="0"/>
                <a:cs typeface="Times New Roman" pitchFamily="18" charset="0"/>
              </a:rPr>
            </a:br>
            <a:r>
              <a:rPr lang="en-GB" sz="2800" dirty="0">
                <a:latin typeface="Times New Roman" pitchFamily="18" charset="0"/>
                <a:cs typeface="Times New Roman" pitchFamily="18" charset="0"/>
              </a:rPr>
              <a:t> </a:t>
            </a:r>
            <a:r>
              <a:rPr lang="en-IE" sz="2800" dirty="0">
                <a:latin typeface="Times New Roman" pitchFamily="18" charset="0"/>
                <a:cs typeface="Times New Roman" pitchFamily="18" charset="0"/>
              </a:rPr>
              <a:t/>
            </a:r>
            <a:br>
              <a:rPr lang="en-IE" sz="2800" dirty="0">
                <a:latin typeface="Times New Roman" pitchFamily="18" charset="0"/>
                <a:cs typeface="Times New Roman" pitchFamily="18" charset="0"/>
              </a:rPr>
            </a:br>
            <a:r>
              <a:rPr lang="en-IE" sz="2800" dirty="0">
                <a:latin typeface="Times New Roman" pitchFamily="18" charset="0"/>
                <a:cs typeface="Times New Roman" pitchFamily="18" charset="0"/>
              </a:rPr>
              <a:t>	-</a:t>
            </a:r>
            <a:r>
              <a:rPr lang="en-GB" sz="2800" dirty="0">
                <a:latin typeface="Times New Roman" pitchFamily="18" charset="0"/>
                <a:cs typeface="Times New Roman" pitchFamily="18" charset="0"/>
              </a:rPr>
              <a:t>administrative differences </a:t>
            </a:r>
            <a:r>
              <a:rPr lang="en-IE" sz="2800" dirty="0">
                <a:latin typeface="Times New Roman" pitchFamily="18" charset="0"/>
                <a:cs typeface="Times New Roman" pitchFamily="18" charset="0"/>
              </a:rPr>
              <a:t/>
            </a:r>
            <a:br>
              <a:rPr lang="en-IE" sz="2800" dirty="0">
                <a:latin typeface="Times New Roman" pitchFamily="18" charset="0"/>
                <a:cs typeface="Times New Roman" pitchFamily="18" charset="0"/>
              </a:rPr>
            </a:br>
            <a:r>
              <a:rPr lang="en-GB" sz="2800" dirty="0">
                <a:latin typeface="Times New Roman" pitchFamily="18" charset="0"/>
                <a:cs typeface="Times New Roman" pitchFamily="18" charset="0"/>
              </a:rPr>
              <a:t> </a:t>
            </a:r>
            <a:r>
              <a:rPr lang="en-IE" sz="2800" dirty="0">
                <a:latin typeface="Times New Roman" pitchFamily="18" charset="0"/>
                <a:cs typeface="Times New Roman" pitchFamily="18" charset="0"/>
              </a:rPr>
              <a:t/>
            </a:r>
            <a:br>
              <a:rPr lang="en-IE" sz="2800" dirty="0">
                <a:latin typeface="Times New Roman" pitchFamily="18" charset="0"/>
                <a:cs typeface="Times New Roman" pitchFamily="18" charset="0"/>
              </a:rPr>
            </a:br>
            <a:r>
              <a:rPr lang="en-IE" sz="2800" dirty="0">
                <a:latin typeface="Times New Roman" pitchFamily="18" charset="0"/>
                <a:cs typeface="Times New Roman" pitchFamily="18" charset="0"/>
              </a:rPr>
              <a:t>	-achieving </a:t>
            </a:r>
            <a:r>
              <a:rPr lang="en-GB" sz="2800" dirty="0">
                <a:latin typeface="Times New Roman" pitchFamily="18" charset="0"/>
                <a:cs typeface="Times New Roman" pitchFamily="18" charset="0"/>
              </a:rPr>
              <a:t>overall manageability and coherence 	 of the property</a:t>
            </a:r>
            <a:r>
              <a:rPr lang="en-IE" sz="2800" dirty="0">
                <a:latin typeface="Times New Roman" pitchFamily="18" charset="0"/>
                <a:cs typeface="Times New Roman" pitchFamily="18" charset="0"/>
              </a:rPr>
              <a:t/>
            </a:r>
            <a:br>
              <a:rPr lang="en-IE" sz="2800" dirty="0">
                <a:latin typeface="Times New Roman" pitchFamily="18" charset="0"/>
                <a:cs typeface="Times New Roman" pitchFamily="18" charset="0"/>
              </a:rPr>
            </a:br>
            <a:r>
              <a:rPr lang="en-GB" sz="2800" dirty="0">
                <a:latin typeface="Times New Roman" pitchFamily="18" charset="0"/>
                <a:cs typeface="Times New Roman" pitchFamily="18" charset="0"/>
              </a:rPr>
              <a:t> </a:t>
            </a:r>
            <a:r>
              <a:rPr lang="en-IE" sz="2800" dirty="0">
                <a:latin typeface="Times New Roman" pitchFamily="18" charset="0"/>
                <a:cs typeface="Times New Roman" pitchFamily="18" charset="0"/>
              </a:rPr>
              <a:t/>
            </a:r>
            <a:br>
              <a:rPr lang="en-IE" sz="2800" dirty="0">
                <a:latin typeface="Times New Roman" pitchFamily="18" charset="0"/>
                <a:cs typeface="Times New Roman" pitchFamily="18" charset="0"/>
              </a:rPr>
            </a:br>
            <a:r>
              <a:rPr lang="en-IE" sz="2800" dirty="0">
                <a:latin typeface="Times New Roman" pitchFamily="18" charset="0"/>
                <a:cs typeface="Times New Roman" pitchFamily="18" charset="0"/>
              </a:rPr>
              <a:t>	-</a:t>
            </a:r>
            <a:r>
              <a:rPr lang="en-GB" sz="2800" dirty="0">
                <a:latin typeface="Times New Roman" pitchFamily="18" charset="0"/>
                <a:cs typeface="Times New Roman" pitchFamily="18" charset="0"/>
              </a:rPr>
              <a:t>balance of responsibilities</a:t>
            </a:r>
            <a:r>
              <a:rPr lang="en-IE" sz="2800" dirty="0">
                <a:latin typeface="Times New Roman" pitchFamily="18" charset="0"/>
                <a:cs typeface="Times New Roman" pitchFamily="18" charset="0"/>
              </a:rPr>
              <a:t/>
            </a:r>
            <a:br>
              <a:rPr lang="en-IE" sz="2800" dirty="0">
                <a:latin typeface="Times New Roman" pitchFamily="18" charset="0"/>
                <a:cs typeface="Times New Roman" pitchFamily="18" charset="0"/>
              </a:rPr>
            </a:br>
            <a:r>
              <a:rPr lang="en-GB" sz="2800" dirty="0">
                <a:latin typeface="Times New Roman" pitchFamily="18" charset="0"/>
                <a:cs typeface="Times New Roman" pitchFamily="18" charset="0"/>
              </a:rPr>
              <a:t> </a:t>
            </a:r>
            <a:r>
              <a:rPr lang="en-IE" sz="2800" dirty="0">
                <a:latin typeface="Times New Roman" pitchFamily="18" charset="0"/>
                <a:cs typeface="Times New Roman" pitchFamily="18" charset="0"/>
              </a:rPr>
              <a:t/>
            </a:r>
            <a:br>
              <a:rPr lang="en-IE" sz="2800" dirty="0">
                <a:latin typeface="Times New Roman" pitchFamily="18" charset="0"/>
                <a:cs typeface="Times New Roman" pitchFamily="18" charset="0"/>
              </a:rPr>
            </a:br>
            <a:r>
              <a:rPr lang="en-IE" sz="2800" dirty="0">
                <a:latin typeface="Times New Roman" pitchFamily="18" charset="0"/>
                <a:cs typeface="Times New Roman" pitchFamily="18" charset="0"/>
              </a:rPr>
              <a:t>	-considerable </a:t>
            </a:r>
            <a:r>
              <a:rPr lang="en-GB" sz="2800" dirty="0">
                <a:latin typeface="Times New Roman" pitchFamily="18" charset="0"/>
                <a:cs typeface="Times New Roman" pitchFamily="18" charset="0"/>
              </a:rPr>
              <a:t>cost implications (+ costlier 	 	 evaluation missions)</a:t>
            </a:r>
            <a:r>
              <a:rPr lang="en-IE" sz="2800" dirty="0">
                <a:latin typeface="Times New Roman" pitchFamily="18" charset="0"/>
                <a:cs typeface="Times New Roman" pitchFamily="18" charset="0"/>
              </a:rPr>
              <a:t/>
            </a:r>
            <a:br>
              <a:rPr lang="en-IE" sz="2800" dirty="0">
                <a:latin typeface="Times New Roman" pitchFamily="18" charset="0"/>
                <a:cs typeface="Times New Roman" pitchFamily="18" charset="0"/>
              </a:rPr>
            </a:br>
            <a:endParaRPr lang="en-IE" sz="2800" dirty="0">
              <a:latin typeface="Times New Roman" pitchFamily="18" charset="0"/>
              <a:cs typeface="Times New Roman" pitchFamily="18" charset="0"/>
            </a:endParaRPr>
          </a:p>
        </p:txBody>
      </p:sp>
    </p:spTree>
    <p:extLst>
      <p:ext uri="{BB962C8B-B14F-4D97-AF65-F5344CB8AC3E}">
        <p14:creationId xmlns:p14="http://schemas.microsoft.com/office/powerpoint/2010/main" val="139879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64A40C-52E6-1C44-9032-8B0EA49DA9BF}"/>
              </a:ext>
            </a:extLst>
          </p:cNvPr>
          <p:cNvSpPr>
            <a:spLocks noGrp="1"/>
          </p:cNvSpPr>
          <p:nvPr>
            <p:ph type="title"/>
          </p:nvPr>
        </p:nvSpPr>
        <p:spPr/>
        <p:txBody>
          <a:bodyPr/>
          <a:lstStyle/>
          <a:p>
            <a:r>
              <a:rPr lang="en-GB" dirty="0"/>
              <a:t>World Heritage Centre, Paris</a:t>
            </a:r>
            <a:endParaRPr lang="en-US" dirty="0"/>
          </a:p>
        </p:txBody>
      </p:sp>
      <p:sp>
        <p:nvSpPr>
          <p:cNvPr id="3" name="Content Placeholder 2">
            <a:extLst>
              <a:ext uri="{FF2B5EF4-FFF2-40B4-BE49-F238E27FC236}">
                <a16:creationId xmlns="" xmlns:a16="http://schemas.microsoft.com/office/drawing/2014/main" id="{549808D7-B15D-7441-A9C4-1C1EA1C057AA}"/>
              </a:ext>
            </a:extLst>
          </p:cNvPr>
          <p:cNvSpPr>
            <a:spLocks noGrp="1"/>
          </p:cNvSpPr>
          <p:nvPr>
            <p:ph idx="1"/>
          </p:nvPr>
        </p:nvSpPr>
        <p:spPr/>
        <p:txBody>
          <a:bodyPr/>
          <a:lstStyle/>
          <a:p>
            <a:r>
              <a:rPr lang="en-GB" dirty="0"/>
              <a:t>Secretariat to the World Heritage Committee</a:t>
            </a:r>
          </a:p>
          <a:p>
            <a:r>
              <a:rPr lang="en-GB" dirty="0"/>
              <a:t>World Heritage Committee made up of 21 States Parties elected for up to 6 years</a:t>
            </a:r>
          </a:p>
          <a:p>
            <a:r>
              <a:rPr lang="en-GB" dirty="0"/>
              <a:t>World Heritage Centre organises the annual sessions of World Heritage Committee</a:t>
            </a:r>
          </a:p>
          <a:p>
            <a:r>
              <a:rPr lang="en-GB" dirty="0"/>
              <a:t>Updates the World Heritage List and database</a:t>
            </a:r>
          </a:p>
          <a:p>
            <a:r>
              <a:rPr lang="en-GB" dirty="0"/>
              <a:t>Co-ordinates reporting on condition of sites and emergency action where threatened</a:t>
            </a:r>
            <a:endParaRPr lang="en-US" dirty="0"/>
          </a:p>
          <a:p>
            <a:endParaRPr lang="en-US" dirty="0"/>
          </a:p>
        </p:txBody>
      </p:sp>
    </p:spTree>
    <p:extLst>
      <p:ext uri="{BB962C8B-B14F-4D97-AF65-F5344CB8AC3E}">
        <p14:creationId xmlns:p14="http://schemas.microsoft.com/office/powerpoint/2010/main" val="2120764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178698"/>
          </a:xfrm>
        </p:spPr>
        <p:txBody>
          <a:bodyPr>
            <a:normAutofit/>
          </a:bodyPr>
          <a:lstStyle/>
          <a:p>
            <a:pPr algn="l"/>
            <a:r>
              <a:rPr lang="en-GB" sz="3200" dirty="0">
                <a:latin typeface="Times New Roman" pitchFamily="18" charset="0"/>
                <a:cs typeface="Times New Roman" pitchFamily="18" charset="0"/>
              </a:rPr>
              <a:t>But there are opportunities and benefits:</a:t>
            </a:r>
            <a:r>
              <a:rPr lang="en-IE" sz="3200" dirty="0">
                <a:latin typeface="Times New Roman" pitchFamily="18" charset="0"/>
                <a:cs typeface="Times New Roman" pitchFamily="18" charset="0"/>
              </a:rPr>
              <a:t/>
            </a:r>
            <a:br>
              <a:rPr lang="en-IE" sz="3200" dirty="0">
                <a:latin typeface="Times New Roman" pitchFamily="18" charset="0"/>
                <a:cs typeface="Times New Roman" pitchFamily="18" charset="0"/>
              </a:rPr>
            </a:br>
            <a:r>
              <a:rPr lang="en-GB" sz="3100" dirty="0">
                <a:latin typeface="Times New Roman" pitchFamily="18" charset="0"/>
                <a:cs typeface="Times New Roman" pitchFamily="18" charset="0"/>
              </a:rPr>
              <a:t> </a:t>
            </a:r>
            <a:r>
              <a:rPr lang="en-IE" sz="3100" dirty="0">
                <a:latin typeface="Times New Roman" pitchFamily="18" charset="0"/>
                <a:cs typeface="Times New Roman" pitchFamily="18" charset="0"/>
              </a:rPr>
              <a:t/>
            </a:r>
            <a:br>
              <a:rPr lang="en-IE" sz="3100" dirty="0">
                <a:latin typeface="Times New Roman" pitchFamily="18" charset="0"/>
                <a:cs typeface="Times New Roman" pitchFamily="18" charset="0"/>
              </a:rPr>
            </a:br>
            <a:r>
              <a:rPr lang="en-IE" sz="3100" dirty="0">
                <a:latin typeface="Times New Roman" pitchFamily="18" charset="0"/>
                <a:cs typeface="Times New Roman" pitchFamily="18" charset="0"/>
              </a:rPr>
              <a:t>	-</a:t>
            </a:r>
            <a:r>
              <a:rPr lang="en-GB" sz="2800" dirty="0">
                <a:latin typeface="Times New Roman" pitchFamily="18" charset="0"/>
                <a:cs typeface="Times New Roman" pitchFamily="18" charset="0"/>
              </a:rPr>
              <a:t>a tool for international co-operation  </a:t>
            </a:r>
            <a:r>
              <a:rPr lang="en-IE" sz="2800" dirty="0">
                <a:latin typeface="Times New Roman" pitchFamily="18" charset="0"/>
                <a:cs typeface="Times New Roman" pitchFamily="18" charset="0"/>
              </a:rPr>
              <a:t/>
            </a:r>
            <a:br>
              <a:rPr lang="en-IE" sz="2800" dirty="0">
                <a:latin typeface="Times New Roman" pitchFamily="18" charset="0"/>
                <a:cs typeface="Times New Roman" pitchFamily="18" charset="0"/>
              </a:rPr>
            </a:br>
            <a:r>
              <a:rPr lang="en-GB" sz="2800" dirty="0">
                <a:latin typeface="Times New Roman" pitchFamily="18" charset="0"/>
                <a:cs typeface="Times New Roman" pitchFamily="18" charset="0"/>
              </a:rPr>
              <a:t> </a:t>
            </a:r>
            <a:r>
              <a:rPr lang="en-IE" sz="2800" dirty="0">
                <a:latin typeface="Times New Roman" pitchFamily="18" charset="0"/>
                <a:cs typeface="Times New Roman" pitchFamily="18" charset="0"/>
              </a:rPr>
              <a:t/>
            </a:r>
            <a:br>
              <a:rPr lang="en-IE" sz="2800" dirty="0">
                <a:latin typeface="Times New Roman" pitchFamily="18" charset="0"/>
                <a:cs typeface="Times New Roman" pitchFamily="18" charset="0"/>
              </a:rPr>
            </a:br>
            <a:r>
              <a:rPr lang="en-IE" sz="2800" dirty="0">
                <a:latin typeface="Times New Roman" pitchFamily="18" charset="0"/>
                <a:cs typeface="Times New Roman" pitchFamily="18" charset="0"/>
              </a:rPr>
              <a:t>	-</a:t>
            </a:r>
            <a:r>
              <a:rPr lang="en-GB" sz="2800" dirty="0">
                <a:latin typeface="Times New Roman" pitchFamily="18" charset="0"/>
                <a:cs typeface="Times New Roman" pitchFamily="18" charset="0"/>
              </a:rPr>
              <a:t>shared approaches leading to better management 	 and conservation practices</a:t>
            </a:r>
            <a:r>
              <a:rPr lang="en-IE" sz="2800" dirty="0">
                <a:latin typeface="Times New Roman" pitchFamily="18" charset="0"/>
                <a:cs typeface="Times New Roman" pitchFamily="18" charset="0"/>
              </a:rPr>
              <a:t/>
            </a:r>
            <a:br>
              <a:rPr lang="en-IE" sz="2800" dirty="0">
                <a:latin typeface="Times New Roman" pitchFamily="18" charset="0"/>
                <a:cs typeface="Times New Roman" pitchFamily="18" charset="0"/>
              </a:rPr>
            </a:br>
            <a:r>
              <a:rPr lang="en-GB" sz="2800" dirty="0">
                <a:latin typeface="Times New Roman" pitchFamily="18" charset="0"/>
                <a:cs typeface="Times New Roman" pitchFamily="18" charset="0"/>
              </a:rPr>
              <a:t> </a:t>
            </a:r>
            <a:r>
              <a:rPr lang="en-IE" sz="2800" dirty="0">
                <a:latin typeface="Times New Roman" pitchFamily="18" charset="0"/>
                <a:cs typeface="Times New Roman" pitchFamily="18" charset="0"/>
              </a:rPr>
              <a:t/>
            </a:r>
            <a:br>
              <a:rPr lang="en-IE" sz="2800" dirty="0">
                <a:latin typeface="Times New Roman" pitchFamily="18" charset="0"/>
                <a:cs typeface="Times New Roman" pitchFamily="18" charset="0"/>
              </a:rPr>
            </a:br>
            <a:r>
              <a:rPr lang="en-IE" sz="2800" dirty="0">
                <a:latin typeface="Times New Roman" pitchFamily="18" charset="0"/>
                <a:cs typeface="Times New Roman" pitchFamily="18" charset="0"/>
              </a:rPr>
              <a:t>	-</a:t>
            </a:r>
            <a:r>
              <a:rPr lang="en-GB" sz="2800" dirty="0">
                <a:latin typeface="Times New Roman" pitchFamily="18" charset="0"/>
                <a:cs typeface="Times New Roman" pitchFamily="18" charset="0"/>
              </a:rPr>
              <a:t>exchange of technical and research information</a:t>
            </a:r>
            <a:r>
              <a:rPr lang="en-IE" sz="2800" dirty="0">
                <a:latin typeface="Times New Roman" pitchFamily="18" charset="0"/>
                <a:cs typeface="Times New Roman" pitchFamily="18" charset="0"/>
              </a:rPr>
              <a:t/>
            </a:r>
            <a:br>
              <a:rPr lang="en-IE" sz="2800" dirty="0">
                <a:latin typeface="Times New Roman" pitchFamily="18" charset="0"/>
                <a:cs typeface="Times New Roman" pitchFamily="18" charset="0"/>
              </a:rPr>
            </a:br>
            <a:r>
              <a:rPr lang="en-GB" sz="2800" dirty="0">
                <a:latin typeface="Times New Roman" pitchFamily="18" charset="0"/>
                <a:cs typeface="Times New Roman" pitchFamily="18" charset="0"/>
              </a:rPr>
              <a:t> </a:t>
            </a:r>
            <a:r>
              <a:rPr lang="en-IE" sz="2800" dirty="0">
                <a:latin typeface="Times New Roman" pitchFamily="18" charset="0"/>
                <a:cs typeface="Times New Roman" pitchFamily="18" charset="0"/>
              </a:rPr>
              <a:t/>
            </a:r>
            <a:br>
              <a:rPr lang="en-IE" sz="2800" dirty="0">
                <a:latin typeface="Times New Roman" pitchFamily="18" charset="0"/>
                <a:cs typeface="Times New Roman" pitchFamily="18" charset="0"/>
              </a:rPr>
            </a:br>
            <a:r>
              <a:rPr lang="en-IE" sz="2800" dirty="0">
                <a:latin typeface="Times New Roman" pitchFamily="18" charset="0"/>
                <a:cs typeface="Times New Roman" pitchFamily="18" charset="0"/>
              </a:rPr>
              <a:t>	-</a:t>
            </a:r>
            <a:r>
              <a:rPr lang="en-GB" sz="2800" dirty="0">
                <a:latin typeface="Times New Roman" pitchFamily="18" charset="0"/>
                <a:cs typeface="Times New Roman" pitchFamily="18" charset="0"/>
              </a:rPr>
              <a:t>development of integrated cultural tourism</a:t>
            </a:r>
            <a:r>
              <a:rPr lang="en-IE" dirty="0">
                <a:latin typeface="Times New Roman" pitchFamily="18" charset="0"/>
                <a:cs typeface="Times New Roman" pitchFamily="18" charset="0"/>
              </a:rPr>
              <a:t/>
            </a:r>
            <a:br>
              <a:rPr lang="en-IE" dirty="0">
                <a:latin typeface="Times New Roman" pitchFamily="18" charset="0"/>
                <a:cs typeface="Times New Roman" pitchFamily="18" charset="0"/>
              </a:rPr>
            </a:br>
            <a:endParaRPr lang="en-IE" dirty="0">
              <a:latin typeface="Times New Roman" pitchFamily="18" charset="0"/>
              <a:cs typeface="Times New Roman" pitchFamily="18" charset="0"/>
            </a:endParaRPr>
          </a:p>
        </p:txBody>
      </p:sp>
    </p:spTree>
    <p:extLst>
      <p:ext uri="{BB962C8B-B14F-4D97-AF65-F5344CB8AC3E}">
        <p14:creationId xmlns:p14="http://schemas.microsoft.com/office/powerpoint/2010/main" val="977984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458618"/>
          </a:xfrm>
        </p:spPr>
        <p:txBody>
          <a:bodyPr>
            <a:normAutofit fontScale="90000"/>
          </a:bodyPr>
          <a:lstStyle/>
          <a:p>
            <a:pPr algn="l"/>
            <a:r>
              <a:rPr lang="en-GB" dirty="0"/>
              <a:t> </a:t>
            </a:r>
            <a:r>
              <a:rPr lang="en-IE" dirty="0"/>
              <a:t/>
            </a:r>
            <a:br>
              <a:rPr lang="en-IE" dirty="0"/>
            </a:br>
            <a:r>
              <a:rPr lang="en-GB" sz="3600" dirty="0">
                <a:latin typeface="Times New Roman" pitchFamily="18" charset="0"/>
                <a:cs typeface="Times New Roman" pitchFamily="18" charset="0"/>
              </a:rPr>
              <a:t>Responsibility:</a:t>
            </a:r>
            <a:r>
              <a:rPr lang="en-IE" dirty="0">
                <a:latin typeface="Times New Roman" pitchFamily="18" charset="0"/>
                <a:cs typeface="Times New Roman" pitchFamily="18" charset="0"/>
              </a:rPr>
              <a:t/>
            </a:r>
            <a:br>
              <a:rPr lang="en-IE" dirty="0">
                <a:latin typeface="Times New Roman" pitchFamily="18" charset="0"/>
                <a:cs typeface="Times New Roman" pitchFamily="18" charset="0"/>
              </a:rPr>
            </a:br>
            <a:r>
              <a:rPr lang="en-GB" dirty="0">
                <a:latin typeface="Times New Roman" pitchFamily="18" charset="0"/>
                <a:cs typeface="Times New Roman" pitchFamily="18" charset="0"/>
              </a:rPr>
              <a:t> </a:t>
            </a:r>
            <a:r>
              <a:rPr lang="en-IE" sz="3100" dirty="0">
                <a:latin typeface="Times New Roman" pitchFamily="18" charset="0"/>
                <a:cs typeface="Times New Roman" pitchFamily="18" charset="0"/>
              </a:rPr>
              <a:t/>
            </a:r>
            <a:br>
              <a:rPr lang="en-IE" sz="3100" dirty="0">
                <a:latin typeface="Times New Roman" pitchFamily="18" charset="0"/>
                <a:cs typeface="Times New Roman" pitchFamily="18" charset="0"/>
              </a:rPr>
            </a:br>
            <a:r>
              <a:rPr lang="en-IE" sz="3100" dirty="0">
                <a:latin typeface="Times New Roman" pitchFamily="18" charset="0"/>
                <a:cs typeface="Times New Roman" pitchFamily="18" charset="0"/>
              </a:rPr>
              <a:t>	-</a:t>
            </a:r>
            <a:r>
              <a:rPr lang="en-GB" sz="3100" dirty="0">
                <a:latin typeface="Times New Roman" pitchFamily="18" charset="0"/>
                <a:cs typeface="Times New Roman" pitchFamily="18" charset="0"/>
              </a:rPr>
              <a:t>there is shared responsibility</a:t>
            </a:r>
            <a:r>
              <a:rPr lang="en-IE" sz="3100" dirty="0">
                <a:latin typeface="Times New Roman" pitchFamily="18" charset="0"/>
                <a:cs typeface="Times New Roman" pitchFamily="18" charset="0"/>
              </a:rPr>
              <a:t/>
            </a:r>
            <a:br>
              <a:rPr lang="en-IE" sz="3100" dirty="0">
                <a:latin typeface="Times New Roman" pitchFamily="18" charset="0"/>
                <a:cs typeface="Times New Roman" pitchFamily="18" charset="0"/>
              </a:rPr>
            </a:br>
            <a:r>
              <a:rPr lang="en-GB" sz="3100" dirty="0">
                <a:latin typeface="Times New Roman" pitchFamily="18" charset="0"/>
                <a:cs typeface="Times New Roman" pitchFamily="18" charset="0"/>
              </a:rPr>
              <a:t> </a:t>
            </a:r>
            <a:r>
              <a:rPr lang="en-IE" sz="3100" dirty="0">
                <a:latin typeface="Times New Roman" pitchFamily="18" charset="0"/>
                <a:cs typeface="Times New Roman" pitchFamily="18" charset="0"/>
              </a:rPr>
              <a:t/>
            </a:r>
            <a:br>
              <a:rPr lang="en-IE" sz="3100" dirty="0">
                <a:latin typeface="Times New Roman" pitchFamily="18" charset="0"/>
                <a:cs typeface="Times New Roman" pitchFamily="18" charset="0"/>
              </a:rPr>
            </a:br>
            <a:r>
              <a:rPr lang="en-IE" sz="3100" dirty="0">
                <a:latin typeface="Times New Roman" pitchFamily="18" charset="0"/>
                <a:cs typeface="Times New Roman" pitchFamily="18" charset="0"/>
              </a:rPr>
              <a:t>	-</a:t>
            </a:r>
            <a:r>
              <a:rPr lang="en-GB" sz="3100" dirty="0">
                <a:latin typeface="Times New Roman" pitchFamily="18" charset="0"/>
                <a:cs typeface="Times New Roman" pitchFamily="18" charset="0"/>
              </a:rPr>
              <a:t>this has fundamental implications for 	 	 management, conservation and danger 	 	 listing </a:t>
            </a:r>
            <a:br>
              <a:rPr lang="en-GB" sz="3100" dirty="0">
                <a:latin typeface="Times New Roman" pitchFamily="18" charset="0"/>
                <a:cs typeface="Times New Roman" pitchFamily="18" charset="0"/>
              </a:rPr>
            </a:br>
            <a:r>
              <a:rPr lang="en-GB" sz="3100" dirty="0">
                <a:latin typeface="Times New Roman" pitchFamily="18" charset="0"/>
                <a:cs typeface="Times New Roman" pitchFamily="18" charset="0"/>
              </a:rPr>
              <a:t/>
            </a:r>
            <a:br>
              <a:rPr lang="en-GB" sz="3100" dirty="0">
                <a:latin typeface="Times New Roman" pitchFamily="18" charset="0"/>
                <a:cs typeface="Times New Roman" pitchFamily="18" charset="0"/>
              </a:rPr>
            </a:br>
            <a:r>
              <a:rPr lang="en-GB" sz="3100" dirty="0">
                <a:latin typeface="Times New Roman" pitchFamily="18" charset="0"/>
                <a:cs typeface="Times New Roman" pitchFamily="18" charset="0"/>
              </a:rPr>
              <a:t>	-how is this apportioned?</a:t>
            </a:r>
            <a:br>
              <a:rPr lang="en-GB" sz="3100" dirty="0">
                <a:latin typeface="Times New Roman" pitchFamily="18" charset="0"/>
                <a:cs typeface="Times New Roman" pitchFamily="18" charset="0"/>
              </a:rPr>
            </a:br>
            <a:r>
              <a:rPr lang="en-GB" sz="3100" dirty="0">
                <a:latin typeface="Times New Roman" pitchFamily="18" charset="0"/>
                <a:cs typeface="Times New Roman" pitchFamily="18" charset="0"/>
              </a:rPr>
              <a:t/>
            </a:r>
            <a:br>
              <a:rPr lang="en-GB" sz="3100" dirty="0">
                <a:latin typeface="Times New Roman" pitchFamily="18" charset="0"/>
                <a:cs typeface="Times New Roman" pitchFamily="18" charset="0"/>
              </a:rPr>
            </a:br>
            <a:r>
              <a:rPr lang="en-GB" sz="3100" dirty="0">
                <a:latin typeface="Times New Roman" pitchFamily="18" charset="0"/>
                <a:cs typeface="Times New Roman" pitchFamily="18" charset="0"/>
              </a:rPr>
              <a:t>	-what sort of conflict resolution is in place?</a:t>
            </a:r>
            <a:r>
              <a:rPr lang="en-IE" sz="3100" dirty="0"/>
              <a:t/>
            </a:r>
            <a:br>
              <a:rPr lang="en-IE" sz="3100" dirty="0"/>
            </a:br>
            <a:endParaRPr lang="en-IE" sz="3100" dirty="0"/>
          </a:p>
        </p:txBody>
      </p:sp>
    </p:spTree>
    <p:extLst>
      <p:ext uri="{BB962C8B-B14F-4D97-AF65-F5344CB8AC3E}">
        <p14:creationId xmlns:p14="http://schemas.microsoft.com/office/powerpoint/2010/main" val="664561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48682"/>
            <a:ext cx="7772400" cy="1080119"/>
          </a:xfrm>
        </p:spPr>
        <p:txBody>
          <a:bodyPr/>
          <a:lstStyle/>
          <a:p>
            <a:r>
              <a:rPr lang="en-IE" dirty="0">
                <a:latin typeface="Times New Roman" pitchFamily="18" charset="0"/>
                <a:cs typeface="Times New Roman" pitchFamily="18" charset="0"/>
              </a:rPr>
              <a:t>Single Property Concept</a:t>
            </a:r>
          </a:p>
        </p:txBody>
      </p:sp>
      <p:sp>
        <p:nvSpPr>
          <p:cNvPr id="3" name="Subtitle 2"/>
          <p:cNvSpPr>
            <a:spLocks noGrp="1"/>
          </p:cNvSpPr>
          <p:nvPr>
            <p:ph type="subTitle" idx="1"/>
          </p:nvPr>
        </p:nvSpPr>
        <p:spPr>
          <a:xfrm>
            <a:off x="2423592" y="2060848"/>
            <a:ext cx="7272808" cy="3816424"/>
          </a:xfrm>
        </p:spPr>
        <p:txBody>
          <a:bodyPr>
            <a:normAutofit/>
          </a:bodyPr>
          <a:lstStyle/>
          <a:p>
            <a:pPr algn="l"/>
            <a:r>
              <a:rPr lang="en-IE" dirty="0">
                <a:solidFill>
                  <a:schemeClr val="tx1"/>
                </a:solidFill>
                <a:latin typeface="Times New Roman" pitchFamily="18" charset="0"/>
                <a:cs typeface="Times New Roman" pitchFamily="18" charset="0"/>
              </a:rPr>
              <a:t>If the values of one part of a serial (</a:t>
            </a:r>
            <a:r>
              <a:rPr lang="en-IE" dirty="0" err="1">
                <a:solidFill>
                  <a:schemeClr val="tx1"/>
                </a:solidFill>
                <a:latin typeface="Times New Roman" pitchFamily="18" charset="0"/>
                <a:cs typeface="Times New Roman" pitchFamily="18" charset="0"/>
              </a:rPr>
              <a:t>transboundary</a:t>
            </a:r>
            <a:r>
              <a:rPr lang="en-IE" dirty="0">
                <a:solidFill>
                  <a:schemeClr val="tx1"/>
                </a:solidFill>
                <a:latin typeface="Times New Roman" pitchFamily="18" charset="0"/>
                <a:cs typeface="Times New Roman" pitchFamily="18" charset="0"/>
              </a:rPr>
              <a:t>) property are threatened, the entire property is threatened. There is joint responsibility at all levels. </a:t>
            </a:r>
          </a:p>
          <a:p>
            <a:pPr algn="l"/>
            <a:endParaRPr lang="en-IE" dirty="0">
              <a:solidFill>
                <a:schemeClr val="tx1"/>
              </a:solidFill>
              <a:latin typeface="Times New Roman" pitchFamily="18" charset="0"/>
              <a:cs typeface="Times New Roman" pitchFamily="18" charset="0"/>
            </a:endParaRPr>
          </a:p>
          <a:p>
            <a:pPr algn="l"/>
            <a:r>
              <a:rPr lang="en-IE" dirty="0">
                <a:solidFill>
                  <a:schemeClr val="tx1"/>
                </a:solidFill>
                <a:latin typeface="Times New Roman" pitchFamily="18" charset="0"/>
                <a:cs typeface="Times New Roman" pitchFamily="18" charset="0"/>
              </a:rPr>
              <a:t>There is great pressure from both/all sides to share approaches from the outset and to ensure effective collaboration and commitment   </a:t>
            </a:r>
          </a:p>
        </p:txBody>
      </p:sp>
    </p:spTree>
    <p:extLst>
      <p:ext uri="{BB962C8B-B14F-4D97-AF65-F5344CB8AC3E}">
        <p14:creationId xmlns:p14="http://schemas.microsoft.com/office/powerpoint/2010/main" val="1051301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normAutofit/>
          </a:bodyPr>
          <a:lstStyle/>
          <a:p>
            <a:r>
              <a:rPr lang="en-GB" b="1" dirty="0">
                <a:latin typeface="Times New Roman" pitchFamily="18" charset="0"/>
                <a:cs typeface="Times New Roman" pitchFamily="18" charset="0"/>
              </a:rPr>
              <a:t>Resources</a:t>
            </a:r>
            <a:endParaRPr lang="en-IE" dirty="0">
              <a:latin typeface="Times New Roman" pitchFamily="18" charset="0"/>
              <a:cs typeface="Times New Roman" pitchFamily="18" charset="0"/>
            </a:endParaRPr>
          </a:p>
        </p:txBody>
      </p:sp>
      <p:sp>
        <p:nvSpPr>
          <p:cNvPr id="3" name="Content Placeholder 2"/>
          <p:cNvSpPr>
            <a:spLocks noGrp="1"/>
          </p:cNvSpPr>
          <p:nvPr>
            <p:ph idx="1"/>
          </p:nvPr>
        </p:nvSpPr>
        <p:spPr>
          <a:xfrm>
            <a:off x="2351584" y="1340768"/>
            <a:ext cx="7560840" cy="5040560"/>
          </a:xfrm>
        </p:spPr>
        <p:txBody>
          <a:bodyPr>
            <a:noAutofit/>
          </a:bodyPr>
          <a:lstStyle/>
          <a:p>
            <a:r>
              <a:rPr lang="en-GB" sz="2000" dirty="0">
                <a:latin typeface="Times New Roman" pitchFamily="18" charset="0"/>
                <a:cs typeface="Times New Roman" pitchFamily="18" charset="0"/>
              </a:rPr>
              <a:t>Large complex serial nominations demand considerable resources from SPs/Others, sometimes over a considerable number of years </a:t>
            </a:r>
          </a:p>
          <a:p>
            <a:pPr>
              <a:buNone/>
            </a:pPr>
            <a:endParaRPr lang="en-GB" sz="2000" dirty="0">
              <a:latin typeface="Times New Roman" pitchFamily="18" charset="0"/>
              <a:cs typeface="Times New Roman" pitchFamily="18" charset="0"/>
            </a:endParaRPr>
          </a:p>
          <a:p>
            <a:r>
              <a:rPr lang="en-GB" sz="2000" dirty="0">
                <a:latin typeface="Times New Roman" pitchFamily="18" charset="0"/>
                <a:cs typeface="Times New Roman" pitchFamily="18" charset="0"/>
              </a:rPr>
              <a:t>Bilateral/multilateral collaboration to determine how this is shared and invested</a:t>
            </a:r>
            <a:endParaRPr lang="en-IE" sz="2000" dirty="0">
              <a:latin typeface="Times New Roman" pitchFamily="18" charset="0"/>
              <a:cs typeface="Times New Roman" pitchFamily="18" charset="0"/>
            </a:endParaRPr>
          </a:p>
          <a:p>
            <a:pPr>
              <a:buNone/>
            </a:pPr>
            <a:r>
              <a:rPr lang="en-GB" sz="2000" dirty="0">
                <a:latin typeface="Times New Roman" pitchFamily="18" charset="0"/>
                <a:cs typeface="Times New Roman" pitchFamily="18" charset="0"/>
              </a:rPr>
              <a:t> </a:t>
            </a:r>
            <a:endParaRPr lang="en-IE" sz="2000" dirty="0">
              <a:latin typeface="Times New Roman" pitchFamily="18" charset="0"/>
              <a:cs typeface="Times New Roman" pitchFamily="18" charset="0"/>
            </a:endParaRPr>
          </a:p>
          <a:p>
            <a:r>
              <a:rPr lang="en-GB" sz="2000" dirty="0">
                <a:latin typeface="Times New Roman" pitchFamily="18" charset="0"/>
                <a:cs typeface="Times New Roman" pitchFamily="18" charset="0"/>
              </a:rPr>
              <a:t>Long-term benefits delivered against the cost of investment in resources need to be measured in a holistic way</a:t>
            </a:r>
            <a:endParaRPr lang="en-IE" sz="2000" dirty="0">
              <a:latin typeface="Times New Roman" pitchFamily="18" charset="0"/>
              <a:cs typeface="Times New Roman" pitchFamily="18" charset="0"/>
            </a:endParaRPr>
          </a:p>
          <a:p>
            <a:pPr>
              <a:buNone/>
            </a:pPr>
            <a:r>
              <a:rPr lang="en-GB" sz="2000" dirty="0">
                <a:latin typeface="Times New Roman" pitchFamily="18" charset="0"/>
                <a:cs typeface="Times New Roman" pitchFamily="18" charset="0"/>
              </a:rPr>
              <a:t> </a:t>
            </a:r>
            <a:endParaRPr lang="en-IE" sz="2000" dirty="0">
              <a:latin typeface="Times New Roman" pitchFamily="18" charset="0"/>
              <a:cs typeface="Times New Roman" pitchFamily="18" charset="0"/>
            </a:endParaRPr>
          </a:p>
          <a:p>
            <a:r>
              <a:rPr lang="en-GB" sz="2000" dirty="0">
                <a:latin typeface="Times New Roman" pitchFamily="18" charset="0"/>
                <a:cs typeface="Times New Roman" pitchFamily="18" charset="0"/>
              </a:rPr>
              <a:t>Once the nomination has been successful there will be a requirement for ongoing resources to be made available. How will this be done?</a:t>
            </a:r>
          </a:p>
          <a:p>
            <a:pPr>
              <a:buNone/>
            </a:pPr>
            <a:endParaRPr lang="en-GB" sz="2000" dirty="0">
              <a:latin typeface="Times New Roman" pitchFamily="18" charset="0"/>
              <a:cs typeface="Times New Roman" pitchFamily="18" charset="0"/>
            </a:endParaRPr>
          </a:p>
          <a:p>
            <a:r>
              <a:rPr lang="en-GB" sz="2000" dirty="0">
                <a:latin typeface="Times New Roman" pitchFamily="18" charset="0"/>
                <a:cs typeface="Times New Roman" pitchFamily="18" charset="0"/>
              </a:rPr>
              <a:t>Formal structures need to be put in place to ensure financial</a:t>
            </a:r>
          </a:p>
          <a:p>
            <a:pPr>
              <a:buNone/>
            </a:pPr>
            <a:r>
              <a:rPr lang="en-GB" sz="2000" dirty="0">
                <a:latin typeface="Times New Roman" pitchFamily="18" charset="0"/>
                <a:cs typeface="Times New Roman" pitchFamily="18" charset="0"/>
              </a:rPr>
              <a:t>	sustainability </a:t>
            </a:r>
            <a:endParaRPr lang="en-IE" sz="2000" dirty="0">
              <a:latin typeface="Times New Roman" pitchFamily="18" charset="0"/>
              <a:cs typeface="Times New Roman" pitchFamily="18" charset="0"/>
            </a:endParaRPr>
          </a:p>
        </p:txBody>
      </p:sp>
    </p:spTree>
    <p:extLst>
      <p:ext uri="{BB962C8B-B14F-4D97-AF65-F5344CB8AC3E}">
        <p14:creationId xmlns:p14="http://schemas.microsoft.com/office/powerpoint/2010/main" val="3147459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4082"/>
          </a:xfrm>
        </p:spPr>
        <p:txBody>
          <a:bodyPr>
            <a:normAutofit fontScale="90000"/>
          </a:bodyPr>
          <a:lstStyle/>
          <a:p>
            <a:r>
              <a:rPr lang="en-GB" b="1" dirty="0">
                <a:latin typeface="Times New Roman" pitchFamily="18" charset="0"/>
                <a:cs typeface="Times New Roman" pitchFamily="18" charset="0"/>
              </a:rPr>
              <a:t>Conservation</a:t>
            </a:r>
            <a:endParaRPr lang="en-IE" dirty="0">
              <a:latin typeface="Times New Roman" pitchFamily="18" charset="0"/>
              <a:cs typeface="Times New Roman" pitchFamily="18" charset="0"/>
            </a:endParaRPr>
          </a:p>
        </p:txBody>
      </p:sp>
      <p:sp>
        <p:nvSpPr>
          <p:cNvPr id="3" name="Content Placeholder 2"/>
          <p:cNvSpPr>
            <a:spLocks noGrp="1"/>
          </p:cNvSpPr>
          <p:nvPr>
            <p:ph idx="1"/>
          </p:nvPr>
        </p:nvSpPr>
        <p:spPr>
          <a:xfrm>
            <a:off x="1981200" y="1628800"/>
            <a:ext cx="8229600" cy="4752528"/>
          </a:xfrm>
        </p:spPr>
        <p:txBody>
          <a:bodyPr>
            <a:normAutofit fontScale="85000" lnSpcReduction="20000"/>
          </a:bodyPr>
          <a:lstStyle/>
          <a:p>
            <a:pPr>
              <a:buNone/>
            </a:pPr>
            <a:r>
              <a:rPr lang="en-GB" sz="3300" dirty="0">
                <a:latin typeface="Times New Roman" pitchFamily="18" charset="0"/>
                <a:cs typeface="Times New Roman" pitchFamily="18" charset="0"/>
              </a:rPr>
              <a:t>After nomination all conservation issues need to be</a:t>
            </a:r>
          </a:p>
          <a:p>
            <a:pPr>
              <a:buNone/>
            </a:pPr>
            <a:r>
              <a:rPr lang="en-GB" sz="3300" dirty="0">
                <a:latin typeface="Times New Roman" pitchFamily="18" charset="0"/>
                <a:cs typeface="Times New Roman" pitchFamily="18" charset="0"/>
              </a:rPr>
              <a:t>addressed through a functional and effective</a:t>
            </a:r>
          </a:p>
          <a:p>
            <a:pPr>
              <a:buNone/>
            </a:pPr>
            <a:r>
              <a:rPr lang="en-GB" sz="3300" dirty="0">
                <a:latin typeface="Times New Roman" pitchFamily="18" charset="0"/>
                <a:cs typeface="Times New Roman" pitchFamily="18" charset="0"/>
              </a:rPr>
              <a:t>management system:</a:t>
            </a:r>
          </a:p>
          <a:p>
            <a:pPr>
              <a:buNone/>
            </a:pPr>
            <a:endParaRPr lang="en-IE" sz="3300" dirty="0">
              <a:latin typeface="Times New Roman" pitchFamily="18" charset="0"/>
              <a:cs typeface="Times New Roman" pitchFamily="18" charset="0"/>
            </a:endParaRPr>
          </a:p>
          <a:p>
            <a:pPr>
              <a:buNone/>
            </a:pPr>
            <a:r>
              <a:rPr lang="en-GB" sz="3300" dirty="0">
                <a:latin typeface="Times New Roman" pitchFamily="18" charset="0"/>
                <a:cs typeface="Times New Roman" pitchFamily="18" charset="0"/>
              </a:rPr>
              <a:t>	-</a:t>
            </a:r>
            <a:r>
              <a:rPr lang="en-GB" dirty="0">
                <a:latin typeface="Times New Roman" pitchFamily="18" charset="0"/>
                <a:cs typeface="Times New Roman" pitchFamily="18" charset="0"/>
              </a:rPr>
              <a:t>traditional practices must be understood (variations)</a:t>
            </a:r>
            <a:endParaRPr lang="en-IE" dirty="0">
              <a:latin typeface="Times New Roman" pitchFamily="18" charset="0"/>
              <a:cs typeface="Times New Roman" pitchFamily="18" charset="0"/>
            </a:endParaRPr>
          </a:p>
          <a:p>
            <a:pPr>
              <a:buNone/>
            </a:pPr>
            <a:r>
              <a:rPr lang="en-GB" dirty="0">
                <a:latin typeface="Times New Roman" pitchFamily="18" charset="0"/>
                <a:cs typeface="Times New Roman" pitchFamily="18" charset="0"/>
              </a:rPr>
              <a:t> </a:t>
            </a:r>
            <a:endParaRPr lang="en-IE" dirty="0">
              <a:latin typeface="Times New Roman" pitchFamily="18" charset="0"/>
              <a:cs typeface="Times New Roman" pitchFamily="18" charset="0"/>
            </a:endParaRPr>
          </a:p>
          <a:p>
            <a:pPr>
              <a:buNone/>
            </a:pPr>
            <a:r>
              <a:rPr lang="en-GB" dirty="0">
                <a:latin typeface="Times New Roman" pitchFamily="18" charset="0"/>
                <a:cs typeface="Times New Roman" pitchFamily="18" charset="0"/>
              </a:rPr>
              <a:t>	-develop a policy of best practice - sharing experiences, </a:t>
            </a:r>
          </a:p>
          <a:p>
            <a:pPr>
              <a:buNone/>
            </a:pPr>
            <a:r>
              <a:rPr lang="en-GB" dirty="0">
                <a:latin typeface="Times New Roman" pitchFamily="18" charset="0"/>
                <a:cs typeface="Times New Roman" pitchFamily="18" charset="0"/>
              </a:rPr>
              <a:t> 	 examining the effectiveness of conservation approaches</a:t>
            </a:r>
          </a:p>
          <a:p>
            <a:pPr>
              <a:buNone/>
            </a:pPr>
            <a:r>
              <a:rPr lang="en-GB" dirty="0">
                <a:latin typeface="Times New Roman" pitchFamily="18" charset="0"/>
                <a:cs typeface="Times New Roman" pitchFamily="18" charset="0"/>
              </a:rPr>
              <a:t> 	 over time, joint programmes for sharing knowledge, etc.</a:t>
            </a:r>
            <a:endParaRPr lang="en-IE" dirty="0">
              <a:latin typeface="Times New Roman" pitchFamily="18" charset="0"/>
              <a:cs typeface="Times New Roman" pitchFamily="18" charset="0"/>
            </a:endParaRPr>
          </a:p>
          <a:p>
            <a:pPr>
              <a:buNone/>
            </a:pPr>
            <a:r>
              <a:rPr lang="en-GB" dirty="0">
                <a:latin typeface="Times New Roman" pitchFamily="18" charset="0"/>
                <a:cs typeface="Times New Roman" pitchFamily="18" charset="0"/>
              </a:rPr>
              <a:t> </a:t>
            </a:r>
            <a:endParaRPr lang="en-IE" dirty="0">
              <a:latin typeface="Times New Roman" pitchFamily="18" charset="0"/>
              <a:cs typeface="Times New Roman" pitchFamily="18" charset="0"/>
            </a:endParaRPr>
          </a:p>
          <a:p>
            <a:pPr>
              <a:buNone/>
            </a:pPr>
            <a:r>
              <a:rPr lang="en-GB" dirty="0">
                <a:latin typeface="Times New Roman" pitchFamily="18" charset="0"/>
                <a:cs typeface="Times New Roman" pitchFamily="18" charset="0"/>
              </a:rPr>
              <a:t>	-identify where expertise is lacking and seek to redress.</a:t>
            </a:r>
            <a:endParaRPr lang="en-IE" dirty="0">
              <a:latin typeface="Times New Roman" pitchFamily="18" charset="0"/>
              <a:cs typeface="Times New Roman" pitchFamily="18" charset="0"/>
            </a:endParaRPr>
          </a:p>
          <a:p>
            <a:pPr>
              <a:buNone/>
            </a:pPr>
            <a:endParaRPr lang="en-IE" sz="3300" dirty="0">
              <a:latin typeface="Times New Roman" pitchFamily="18" charset="0"/>
              <a:cs typeface="Times New Roman" pitchFamily="18" charset="0"/>
            </a:endParaRPr>
          </a:p>
          <a:p>
            <a:pPr>
              <a:buNone/>
            </a:pPr>
            <a:endParaRPr lang="en-IE" sz="3300" dirty="0">
              <a:latin typeface="Times New Roman" pitchFamily="18" charset="0"/>
              <a:cs typeface="Times New Roman" pitchFamily="18" charset="0"/>
            </a:endParaRPr>
          </a:p>
          <a:p>
            <a:pPr>
              <a:buNone/>
            </a:pPr>
            <a:endParaRPr lang="en-IE" dirty="0">
              <a:latin typeface="Times New Roman" pitchFamily="18" charset="0"/>
              <a:cs typeface="Times New Roman" pitchFamily="18" charset="0"/>
            </a:endParaRPr>
          </a:p>
        </p:txBody>
      </p:sp>
    </p:spTree>
    <p:extLst>
      <p:ext uri="{BB962C8B-B14F-4D97-AF65-F5344CB8AC3E}">
        <p14:creationId xmlns:p14="http://schemas.microsoft.com/office/powerpoint/2010/main" val="478014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8640"/>
            <a:ext cx="8229600" cy="792088"/>
          </a:xfrm>
        </p:spPr>
        <p:txBody>
          <a:bodyPr>
            <a:normAutofit/>
          </a:bodyPr>
          <a:lstStyle/>
          <a:p>
            <a:r>
              <a:rPr lang="en-GB" b="1" dirty="0">
                <a:latin typeface="Times New Roman" pitchFamily="18" charset="0"/>
                <a:cs typeface="Times New Roman" pitchFamily="18" charset="0"/>
              </a:rPr>
              <a:t>Capacity Building</a:t>
            </a:r>
            <a:endParaRPr lang="en-IE" dirty="0">
              <a:latin typeface="Times New Roman" pitchFamily="18" charset="0"/>
              <a:cs typeface="Times New Roman" pitchFamily="18" charset="0"/>
            </a:endParaRPr>
          </a:p>
        </p:txBody>
      </p:sp>
      <p:sp>
        <p:nvSpPr>
          <p:cNvPr id="3" name="Content Placeholder 2"/>
          <p:cNvSpPr>
            <a:spLocks noGrp="1"/>
          </p:cNvSpPr>
          <p:nvPr>
            <p:ph idx="1"/>
          </p:nvPr>
        </p:nvSpPr>
        <p:spPr>
          <a:xfrm>
            <a:off x="1981200" y="1268760"/>
            <a:ext cx="8229600" cy="5589240"/>
          </a:xfrm>
        </p:spPr>
        <p:txBody>
          <a:bodyPr>
            <a:normAutofit fontScale="70000" lnSpcReduction="20000"/>
          </a:bodyPr>
          <a:lstStyle/>
          <a:p>
            <a:pPr>
              <a:buNone/>
            </a:pPr>
            <a:r>
              <a:rPr lang="en-GB" sz="4600" dirty="0">
                <a:latin typeface="Times New Roman" pitchFamily="18" charset="0"/>
                <a:cs typeface="Times New Roman" pitchFamily="18" charset="0"/>
              </a:rPr>
              <a:t>The management system must address this issue.</a:t>
            </a:r>
            <a:endParaRPr lang="en-IE" sz="4600" dirty="0">
              <a:latin typeface="Times New Roman" pitchFamily="18" charset="0"/>
              <a:cs typeface="Times New Roman" pitchFamily="18" charset="0"/>
            </a:endParaRPr>
          </a:p>
          <a:p>
            <a:pPr>
              <a:buNone/>
            </a:pPr>
            <a:r>
              <a:rPr lang="en-GB" sz="3600" dirty="0">
                <a:latin typeface="Times New Roman" pitchFamily="18" charset="0"/>
                <a:cs typeface="Times New Roman" pitchFamily="18" charset="0"/>
              </a:rPr>
              <a:t> </a:t>
            </a:r>
            <a:endParaRPr lang="en-IE" sz="3600" dirty="0">
              <a:latin typeface="Times New Roman" pitchFamily="18" charset="0"/>
              <a:cs typeface="Times New Roman" pitchFamily="18" charset="0"/>
            </a:endParaRPr>
          </a:p>
          <a:p>
            <a:pPr>
              <a:buNone/>
            </a:pPr>
            <a:r>
              <a:rPr lang="en-GB" sz="3600" dirty="0">
                <a:latin typeface="Times New Roman" pitchFamily="18" charset="0"/>
                <a:cs typeface="Times New Roman" pitchFamily="18" charset="0"/>
              </a:rPr>
              <a:t>	</a:t>
            </a:r>
            <a:r>
              <a:rPr lang="en-GB" sz="4000" dirty="0">
                <a:latin typeface="Times New Roman" pitchFamily="18" charset="0"/>
                <a:cs typeface="Times New Roman" pitchFamily="18" charset="0"/>
              </a:rPr>
              <a:t>-identification of gaps at all levels (professional, </a:t>
            </a:r>
          </a:p>
          <a:p>
            <a:pPr>
              <a:buNone/>
            </a:pPr>
            <a:r>
              <a:rPr lang="en-GB" sz="4000" dirty="0">
                <a:latin typeface="Times New Roman" pitchFamily="18" charset="0"/>
                <a:cs typeface="Times New Roman" pitchFamily="18" charset="0"/>
              </a:rPr>
              <a:t> 	 technical, administrative, etc.)</a:t>
            </a:r>
            <a:endParaRPr lang="en-IE" sz="4000" dirty="0">
              <a:latin typeface="Times New Roman" pitchFamily="18" charset="0"/>
              <a:cs typeface="Times New Roman" pitchFamily="18" charset="0"/>
            </a:endParaRPr>
          </a:p>
          <a:p>
            <a:pPr>
              <a:buNone/>
            </a:pPr>
            <a:endParaRPr lang="en-GB" sz="4000" dirty="0">
              <a:latin typeface="Times New Roman" pitchFamily="18" charset="0"/>
              <a:cs typeface="Times New Roman" pitchFamily="18" charset="0"/>
            </a:endParaRPr>
          </a:p>
          <a:p>
            <a:pPr>
              <a:buNone/>
            </a:pPr>
            <a:r>
              <a:rPr lang="en-GB" sz="4000" dirty="0">
                <a:latin typeface="Times New Roman" pitchFamily="18" charset="0"/>
                <a:cs typeface="Times New Roman" pitchFamily="18" charset="0"/>
              </a:rPr>
              <a:t>	-prioritisation of skill requirements</a:t>
            </a:r>
            <a:endParaRPr lang="en-IE" sz="4000" dirty="0">
              <a:latin typeface="Times New Roman" pitchFamily="18" charset="0"/>
              <a:cs typeface="Times New Roman" pitchFamily="18" charset="0"/>
            </a:endParaRPr>
          </a:p>
          <a:p>
            <a:pPr>
              <a:buNone/>
            </a:pPr>
            <a:endParaRPr lang="en-GB" sz="4000" dirty="0">
              <a:latin typeface="Times New Roman" pitchFamily="18" charset="0"/>
              <a:cs typeface="Times New Roman" pitchFamily="18" charset="0"/>
            </a:endParaRPr>
          </a:p>
          <a:p>
            <a:pPr>
              <a:buNone/>
            </a:pPr>
            <a:r>
              <a:rPr lang="en-GB" sz="4000" dirty="0">
                <a:latin typeface="Times New Roman" pitchFamily="18" charset="0"/>
                <a:cs typeface="Times New Roman" pitchFamily="18" charset="0"/>
              </a:rPr>
              <a:t>	-sharing the expertise already existing in the system </a:t>
            </a:r>
          </a:p>
          <a:p>
            <a:pPr>
              <a:buNone/>
            </a:pPr>
            <a:r>
              <a:rPr lang="en-GB" sz="4000" dirty="0">
                <a:latin typeface="Times New Roman" pitchFamily="18" charset="0"/>
                <a:cs typeface="Times New Roman" pitchFamily="18" charset="0"/>
              </a:rPr>
              <a:t> 	 with all within it</a:t>
            </a:r>
            <a:endParaRPr lang="en-IE" sz="4000" dirty="0">
              <a:latin typeface="Times New Roman" pitchFamily="18" charset="0"/>
              <a:cs typeface="Times New Roman" pitchFamily="18" charset="0"/>
            </a:endParaRPr>
          </a:p>
          <a:p>
            <a:pPr>
              <a:buNone/>
            </a:pPr>
            <a:endParaRPr lang="en-GB" sz="4000" dirty="0">
              <a:latin typeface="Times New Roman" pitchFamily="18" charset="0"/>
              <a:cs typeface="Times New Roman" pitchFamily="18" charset="0"/>
            </a:endParaRPr>
          </a:p>
          <a:p>
            <a:pPr>
              <a:buNone/>
            </a:pPr>
            <a:r>
              <a:rPr lang="en-GB" sz="4000" dirty="0">
                <a:latin typeface="Times New Roman" pitchFamily="18" charset="0"/>
                <a:cs typeface="Times New Roman" pitchFamily="18" charset="0"/>
              </a:rPr>
              <a:t>	-</a:t>
            </a:r>
            <a:r>
              <a:rPr lang="en-GB" sz="4000" dirty="0" err="1">
                <a:latin typeface="Times New Roman" pitchFamily="18" charset="0"/>
                <a:cs typeface="Times New Roman" pitchFamily="18" charset="0"/>
              </a:rPr>
              <a:t>upskilling</a:t>
            </a:r>
            <a:r>
              <a:rPr lang="en-GB" sz="4000" dirty="0">
                <a:latin typeface="Times New Roman" pitchFamily="18" charset="0"/>
                <a:cs typeface="Times New Roman" pitchFamily="18" charset="0"/>
              </a:rPr>
              <a:t> key people who in turn can inform/mentor others through seminars/workshops, etc. </a:t>
            </a:r>
            <a:endParaRPr lang="en-IE" sz="4000" dirty="0">
              <a:latin typeface="Times New Roman" pitchFamily="18" charset="0"/>
              <a:cs typeface="Times New Roman" pitchFamily="18" charset="0"/>
            </a:endParaRPr>
          </a:p>
        </p:txBody>
      </p:sp>
    </p:spTree>
    <p:extLst>
      <p:ext uri="{BB962C8B-B14F-4D97-AF65-F5344CB8AC3E}">
        <p14:creationId xmlns:p14="http://schemas.microsoft.com/office/powerpoint/2010/main" val="3714821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8640"/>
            <a:ext cx="8229600" cy="792088"/>
          </a:xfrm>
        </p:spPr>
        <p:txBody>
          <a:bodyPr>
            <a:normAutofit fontScale="90000"/>
          </a:bodyPr>
          <a:lstStyle/>
          <a:p>
            <a:r>
              <a:rPr lang="en-GB" b="1" dirty="0">
                <a:latin typeface="Times New Roman" pitchFamily="18" charset="0"/>
                <a:cs typeface="Times New Roman" pitchFamily="18" charset="0"/>
              </a:rPr>
              <a:t>Sustainable Tourism Management</a:t>
            </a:r>
            <a:endParaRPr lang="en-IE"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GB" dirty="0">
                <a:latin typeface="Times New Roman" pitchFamily="18" charset="0"/>
                <a:cs typeface="Times New Roman" pitchFamily="18" charset="0"/>
              </a:rPr>
              <a:t>duty of care to the property</a:t>
            </a:r>
            <a:endParaRPr lang="en-IE" dirty="0">
              <a:latin typeface="Times New Roman" pitchFamily="18" charset="0"/>
              <a:cs typeface="Times New Roman" pitchFamily="18" charset="0"/>
            </a:endParaRPr>
          </a:p>
          <a:p>
            <a:pPr>
              <a:buNone/>
            </a:pPr>
            <a:endParaRPr lang="en-IE" dirty="0">
              <a:latin typeface="Times New Roman" pitchFamily="18" charset="0"/>
              <a:cs typeface="Times New Roman" pitchFamily="18" charset="0"/>
            </a:endParaRPr>
          </a:p>
          <a:p>
            <a:r>
              <a:rPr lang="en-GB" dirty="0">
                <a:latin typeface="Times New Roman" pitchFamily="18" charset="0"/>
                <a:cs typeface="Times New Roman" pitchFamily="18" charset="0"/>
              </a:rPr>
              <a:t>define the strategic priorities. </a:t>
            </a:r>
          </a:p>
          <a:p>
            <a:pPr>
              <a:buNone/>
            </a:pPr>
            <a:endParaRPr lang="en-IE" dirty="0">
              <a:latin typeface="Times New Roman" pitchFamily="18" charset="0"/>
              <a:cs typeface="Times New Roman" pitchFamily="18" charset="0"/>
            </a:endParaRPr>
          </a:p>
          <a:p>
            <a:r>
              <a:rPr lang="en-GB" dirty="0">
                <a:latin typeface="Times New Roman" pitchFamily="18" charset="0"/>
                <a:cs typeface="Times New Roman" pitchFamily="18" charset="0"/>
              </a:rPr>
              <a:t>reduce negative impacts on the property  </a:t>
            </a:r>
          </a:p>
          <a:p>
            <a:pPr>
              <a:buNone/>
            </a:pPr>
            <a:endParaRPr lang="en-IE" dirty="0">
              <a:latin typeface="Times New Roman" pitchFamily="18" charset="0"/>
              <a:cs typeface="Times New Roman" pitchFamily="18" charset="0"/>
            </a:endParaRPr>
          </a:p>
          <a:p>
            <a:r>
              <a:rPr lang="en-GB" dirty="0">
                <a:latin typeface="Times New Roman" pitchFamily="18" charset="0"/>
                <a:cs typeface="Times New Roman" pitchFamily="18" charset="0"/>
              </a:rPr>
              <a:t>sympathetic planning and sustainable development</a:t>
            </a:r>
          </a:p>
          <a:p>
            <a:endParaRPr lang="en-GB" dirty="0">
              <a:latin typeface="Times New Roman" pitchFamily="18" charset="0"/>
              <a:cs typeface="Times New Roman" pitchFamily="18" charset="0"/>
            </a:endParaRPr>
          </a:p>
          <a:p>
            <a:r>
              <a:rPr lang="en-GB" dirty="0">
                <a:latin typeface="Times New Roman" pitchFamily="18" charset="0"/>
                <a:cs typeface="Times New Roman" pitchFamily="18" charset="0"/>
              </a:rPr>
              <a:t>undertake a Carrying Capacity Study and review periodically</a:t>
            </a:r>
          </a:p>
          <a:p>
            <a:pPr>
              <a:buNone/>
            </a:pPr>
            <a:endParaRPr lang="en-GB" dirty="0">
              <a:latin typeface="Times New Roman" pitchFamily="18" charset="0"/>
              <a:cs typeface="Times New Roman" pitchFamily="18" charset="0"/>
            </a:endParaRPr>
          </a:p>
          <a:p>
            <a:pPr>
              <a:buNone/>
            </a:pPr>
            <a:endParaRPr lang="en-IE" dirty="0">
              <a:latin typeface="Times New Roman" pitchFamily="18" charset="0"/>
              <a:cs typeface="Times New Roman" pitchFamily="18" charset="0"/>
            </a:endParaRPr>
          </a:p>
          <a:p>
            <a:pPr>
              <a:buNone/>
            </a:pPr>
            <a:endParaRPr lang="en-IE" dirty="0"/>
          </a:p>
        </p:txBody>
      </p:sp>
    </p:spTree>
    <p:extLst>
      <p:ext uri="{BB962C8B-B14F-4D97-AF65-F5344CB8AC3E}">
        <p14:creationId xmlns:p14="http://schemas.microsoft.com/office/powerpoint/2010/main" val="4083300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8640"/>
            <a:ext cx="8229600" cy="792088"/>
          </a:xfrm>
        </p:spPr>
        <p:txBody>
          <a:bodyPr>
            <a:normAutofit fontScale="90000"/>
          </a:bodyPr>
          <a:lstStyle/>
          <a:p>
            <a:r>
              <a:rPr lang="en-GB" b="1" dirty="0">
                <a:latin typeface="Times New Roman" pitchFamily="18" charset="0"/>
                <a:cs typeface="Times New Roman" pitchFamily="18" charset="0"/>
              </a:rPr>
              <a:t>Sustainable Tourism Management</a:t>
            </a:r>
            <a:endParaRPr lang="en-IE" dirty="0">
              <a:latin typeface="Times New Roman" pitchFamily="18" charset="0"/>
              <a:cs typeface="Times New Roman" pitchFamily="18" charset="0"/>
            </a:endParaRPr>
          </a:p>
        </p:txBody>
      </p:sp>
      <p:sp>
        <p:nvSpPr>
          <p:cNvPr id="3" name="Content Placeholder 2"/>
          <p:cNvSpPr>
            <a:spLocks noGrp="1"/>
          </p:cNvSpPr>
          <p:nvPr>
            <p:ph idx="1"/>
          </p:nvPr>
        </p:nvSpPr>
        <p:spPr>
          <a:xfrm>
            <a:off x="1981200" y="1268760"/>
            <a:ext cx="8229600" cy="5256584"/>
          </a:xfrm>
        </p:spPr>
        <p:txBody>
          <a:bodyPr>
            <a:normAutofit fontScale="85000" lnSpcReduction="20000"/>
          </a:bodyPr>
          <a:lstStyle/>
          <a:p>
            <a:r>
              <a:rPr lang="en-GB" sz="3000" dirty="0">
                <a:latin typeface="Times New Roman" pitchFamily="18" charset="0"/>
                <a:cs typeface="Times New Roman" pitchFamily="18" charset="0"/>
              </a:rPr>
              <a:t>participation of local stakeholders is essential</a:t>
            </a:r>
            <a:endParaRPr lang="en-IE" sz="3000" dirty="0">
              <a:latin typeface="Times New Roman" pitchFamily="18" charset="0"/>
              <a:cs typeface="Times New Roman" pitchFamily="18" charset="0"/>
            </a:endParaRPr>
          </a:p>
          <a:p>
            <a:pPr>
              <a:buNone/>
            </a:pPr>
            <a:endParaRPr lang="en-IE" sz="3000" dirty="0">
              <a:latin typeface="Times New Roman" pitchFamily="18" charset="0"/>
              <a:cs typeface="Times New Roman" pitchFamily="18" charset="0"/>
            </a:endParaRPr>
          </a:p>
          <a:p>
            <a:r>
              <a:rPr lang="en-GB" sz="3000" dirty="0">
                <a:latin typeface="Times New Roman" pitchFamily="18" charset="0"/>
                <a:cs typeface="Times New Roman" pitchFamily="18" charset="0"/>
              </a:rPr>
              <a:t>address the needs of local populations for a steady source of income</a:t>
            </a:r>
            <a:endParaRPr lang="en-IE" sz="3000" dirty="0">
              <a:latin typeface="Times New Roman" pitchFamily="18" charset="0"/>
              <a:cs typeface="Times New Roman" pitchFamily="18" charset="0"/>
            </a:endParaRPr>
          </a:p>
          <a:p>
            <a:pPr>
              <a:buNone/>
            </a:pPr>
            <a:r>
              <a:rPr lang="en-GB" sz="3000" dirty="0">
                <a:latin typeface="Times New Roman" pitchFamily="18" charset="0"/>
                <a:cs typeface="Times New Roman" pitchFamily="18" charset="0"/>
              </a:rPr>
              <a:t> </a:t>
            </a:r>
            <a:endParaRPr lang="en-IE" sz="3000" dirty="0">
              <a:latin typeface="Times New Roman" pitchFamily="18" charset="0"/>
              <a:cs typeface="Times New Roman" pitchFamily="18" charset="0"/>
            </a:endParaRPr>
          </a:p>
          <a:p>
            <a:r>
              <a:rPr lang="en-GB" sz="3000" dirty="0">
                <a:latin typeface="Times New Roman" pitchFamily="18" charset="0"/>
                <a:cs typeface="Times New Roman" pitchFamily="18" charset="0"/>
              </a:rPr>
              <a:t>embrace a shared environmental management for the whole property (buffer zone, erosion, traffic, etc.) </a:t>
            </a:r>
            <a:endParaRPr lang="en-IE" sz="3000" dirty="0">
              <a:latin typeface="Times New Roman" pitchFamily="18" charset="0"/>
              <a:cs typeface="Times New Roman" pitchFamily="18" charset="0"/>
            </a:endParaRPr>
          </a:p>
          <a:p>
            <a:pPr>
              <a:buNone/>
            </a:pPr>
            <a:r>
              <a:rPr lang="en-GB" sz="3000" dirty="0">
                <a:latin typeface="Times New Roman" pitchFamily="18" charset="0"/>
                <a:cs typeface="Times New Roman" pitchFamily="18" charset="0"/>
              </a:rPr>
              <a:t> </a:t>
            </a:r>
            <a:endParaRPr lang="en-IE" sz="3000" dirty="0">
              <a:latin typeface="Times New Roman" pitchFamily="18" charset="0"/>
              <a:cs typeface="Times New Roman" pitchFamily="18" charset="0"/>
            </a:endParaRPr>
          </a:p>
          <a:p>
            <a:r>
              <a:rPr lang="en-GB" sz="3000" dirty="0">
                <a:latin typeface="Times New Roman" pitchFamily="18" charset="0"/>
                <a:cs typeface="Times New Roman" pitchFamily="18" charset="0"/>
              </a:rPr>
              <a:t>have common ideas of sustainable development for the whole property, all the component parts</a:t>
            </a:r>
          </a:p>
          <a:p>
            <a:endParaRPr lang="en-GB" sz="3000" dirty="0">
              <a:latin typeface="Times New Roman" pitchFamily="18" charset="0"/>
              <a:cs typeface="Times New Roman" pitchFamily="18" charset="0"/>
            </a:endParaRPr>
          </a:p>
          <a:p>
            <a:r>
              <a:rPr lang="en-GB" sz="3000" dirty="0">
                <a:latin typeface="Times New Roman" pitchFamily="18" charset="0"/>
                <a:cs typeface="Times New Roman" pitchFamily="18" charset="0"/>
              </a:rPr>
              <a:t>ICOMOS Cultural Tourism Charter – Principles for guidance in relationship between tourism and places of CH significance</a:t>
            </a:r>
            <a:endParaRPr lang="en-IE" sz="3000" dirty="0">
              <a:latin typeface="Times New Roman" pitchFamily="18" charset="0"/>
              <a:cs typeface="Times New Roman" pitchFamily="18" charset="0"/>
            </a:endParaRPr>
          </a:p>
          <a:p>
            <a:pPr>
              <a:buNone/>
            </a:pPr>
            <a:endParaRPr lang="en-IE" sz="3000" dirty="0">
              <a:latin typeface="Times New Roman" pitchFamily="18" charset="0"/>
              <a:cs typeface="Times New Roman" pitchFamily="18" charset="0"/>
            </a:endParaRPr>
          </a:p>
        </p:txBody>
      </p:sp>
    </p:spTree>
    <p:extLst>
      <p:ext uri="{BB962C8B-B14F-4D97-AF65-F5344CB8AC3E}">
        <p14:creationId xmlns:p14="http://schemas.microsoft.com/office/powerpoint/2010/main" val="1864030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Times New Roman" pitchFamily="18" charset="0"/>
                <a:cs typeface="Times New Roman" pitchFamily="18" charset="0"/>
              </a:rPr>
              <a:t>There is a need for good guidance</a:t>
            </a:r>
            <a:endParaRPr lang="en-IE" dirty="0">
              <a:latin typeface="Times New Roman" pitchFamily="18" charset="0"/>
              <a:cs typeface="Times New Roman" pitchFamily="18" charset="0"/>
            </a:endParaRPr>
          </a:p>
        </p:txBody>
      </p:sp>
      <p:sp>
        <p:nvSpPr>
          <p:cNvPr id="3" name="Content Placeholder 2"/>
          <p:cNvSpPr>
            <a:spLocks noGrp="1"/>
          </p:cNvSpPr>
          <p:nvPr>
            <p:ph idx="1"/>
          </p:nvPr>
        </p:nvSpPr>
        <p:spPr>
          <a:xfrm>
            <a:off x="1981200" y="1484784"/>
            <a:ext cx="8229600" cy="4968552"/>
          </a:xfrm>
        </p:spPr>
        <p:txBody>
          <a:bodyPr>
            <a:normAutofit/>
          </a:bodyPr>
          <a:lstStyle/>
          <a:p>
            <a:r>
              <a:rPr lang="en-IE" dirty="0">
                <a:latin typeface="Times New Roman" pitchFamily="18" charset="0"/>
                <a:cs typeface="Times New Roman" pitchFamily="18" charset="0"/>
              </a:rPr>
              <a:t>there are a wide range of up-to-date publications available to inform and guide</a:t>
            </a:r>
          </a:p>
          <a:p>
            <a:pPr>
              <a:buNone/>
            </a:pPr>
            <a:endParaRPr lang="en-IE" dirty="0">
              <a:latin typeface="Times New Roman" pitchFamily="18" charset="0"/>
              <a:cs typeface="Times New Roman" pitchFamily="18" charset="0"/>
            </a:endParaRPr>
          </a:p>
          <a:p>
            <a:r>
              <a:rPr lang="en-IE" dirty="0">
                <a:latin typeface="Times New Roman" pitchFamily="18" charset="0"/>
                <a:cs typeface="Times New Roman" pitchFamily="18" charset="0"/>
              </a:rPr>
              <a:t>there are nomination dossiers in place for serial</a:t>
            </a:r>
          </a:p>
          <a:p>
            <a:pPr>
              <a:buNone/>
            </a:pPr>
            <a:r>
              <a:rPr lang="en-IE" dirty="0">
                <a:latin typeface="Times New Roman" pitchFamily="18" charset="0"/>
                <a:cs typeface="Times New Roman" pitchFamily="18" charset="0"/>
              </a:rPr>
              <a:t>sites which could act as useful models</a:t>
            </a:r>
          </a:p>
          <a:p>
            <a:pPr>
              <a:buNone/>
            </a:pPr>
            <a:endParaRPr lang="en-IE" dirty="0">
              <a:latin typeface="Times New Roman" pitchFamily="18" charset="0"/>
              <a:cs typeface="Times New Roman" pitchFamily="18" charset="0"/>
            </a:endParaRPr>
          </a:p>
          <a:p>
            <a:r>
              <a:rPr lang="en-IE" dirty="0">
                <a:latin typeface="Times New Roman" pitchFamily="18" charset="0"/>
                <a:cs typeface="Times New Roman" pitchFamily="18" charset="0"/>
              </a:rPr>
              <a:t>there are systems in place for the management of</a:t>
            </a:r>
          </a:p>
          <a:p>
            <a:pPr>
              <a:buNone/>
            </a:pPr>
            <a:r>
              <a:rPr lang="en-IE" dirty="0">
                <a:latin typeface="Times New Roman" pitchFamily="18" charset="0"/>
                <a:cs typeface="Times New Roman" pitchFamily="18" charset="0"/>
              </a:rPr>
              <a:t>	existing serial nominations and these should be</a:t>
            </a:r>
          </a:p>
          <a:p>
            <a:pPr>
              <a:buNone/>
            </a:pPr>
            <a:r>
              <a:rPr lang="en-IE" dirty="0">
                <a:latin typeface="Times New Roman" pitchFamily="18" charset="0"/>
                <a:cs typeface="Times New Roman" pitchFamily="18" charset="0"/>
              </a:rPr>
              <a:t>	examined and evaluated, particularly as to their</a:t>
            </a:r>
          </a:p>
          <a:p>
            <a:pPr>
              <a:buNone/>
            </a:pPr>
            <a:r>
              <a:rPr lang="en-IE" dirty="0">
                <a:latin typeface="Times New Roman" pitchFamily="18" charset="0"/>
                <a:cs typeface="Times New Roman" pitchFamily="18" charset="0"/>
              </a:rPr>
              <a:t>	efficacy. </a:t>
            </a:r>
          </a:p>
        </p:txBody>
      </p:sp>
    </p:spTree>
    <p:extLst>
      <p:ext uri="{BB962C8B-B14F-4D97-AF65-F5344CB8AC3E}">
        <p14:creationId xmlns:p14="http://schemas.microsoft.com/office/powerpoint/2010/main" val="4142896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4F38AC-46A6-6F4F-835C-E4B2C76B326A}"/>
              </a:ext>
            </a:extLst>
          </p:cNvPr>
          <p:cNvSpPr>
            <a:spLocks noGrp="1"/>
          </p:cNvSpPr>
          <p:nvPr>
            <p:ph type="title"/>
          </p:nvPr>
        </p:nvSpPr>
        <p:spPr/>
        <p:txBody>
          <a:bodyPr/>
          <a:lstStyle/>
          <a:p>
            <a:r>
              <a:rPr lang="en-IE" dirty="0">
                <a:latin typeface="Times New Roman" pitchFamily="18" charset="0"/>
                <a:cs typeface="Times New Roman" pitchFamily="18" charset="0"/>
              </a:rPr>
              <a:t>Managing Serial and Transboundary Sites</a:t>
            </a:r>
            <a:endParaRPr lang="en-US" dirty="0"/>
          </a:p>
        </p:txBody>
      </p:sp>
      <p:sp>
        <p:nvSpPr>
          <p:cNvPr id="3" name="Content Placeholder 2">
            <a:extLst>
              <a:ext uri="{FF2B5EF4-FFF2-40B4-BE49-F238E27FC236}">
                <a16:creationId xmlns="" xmlns:a16="http://schemas.microsoft.com/office/drawing/2014/main" id="{1A77A25D-A85B-EC45-ACE3-6B7094A237E7}"/>
              </a:ext>
            </a:extLst>
          </p:cNvPr>
          <p:cNvSpPr>
            <a:spLocks noGrp="1"/>
          </p:cNvSpPr>
          <p:nvPr>
            <p:ph idx="1"/>
          </p:nvPr>
        </p:nvSpPr>
        <p:spPr/>
        <p:txBody>
          <a:bodyPr/>
          <a:lstStyle/>
          <a:p>
            <a:r>
              <a:rPr lang="en-US" dirty="0"/>
              <a:t>Operational Guidelines para 135</a:t>
            </a:r>
          </a:p>
          <a:p>
            <a:endParaRPr lang="en-US" dirty="0"/>
          </a:p>
          <a:p>
            <a:r>
              <a:rPr lang="en-IE" dirty="0">
                <a:solidFill>
                  <a:schemeClr val="tx1"/>
                </a:solidFill>
                <a:latin typeface="Times New Roman" pitchFamily="18" charset="0"/>
                <a:cs typeface="Times New Roman" pitchFamily="18" charset="0"/>
              </a:rPr>
              <a:t>Wherever possible, transboundary nominations should be prepared and submitted by States Parties </a:t>
            </a:r>
            <a:r>
              <a:rPr lang="en-IE" b="1" dirty="0">
                <a:solidFill>
                  <a:schemeClr val="tx1"/>
                </a:solidFill>
                <a:latin typeface="Times New Roman" pitchFamily="18" charset="0"/>
                <a:cs typeface="Times New Roman" pitchFamily="18" charset="0"/>
              </a:rPr>
              <a:t>jointly</a:t>
            </a:r>
            <a:r>
              <a:rPr lang="en-IE" dirty="0">
                <a:solidFill>
                  <a:schemeClr val="tx1"/>
                </a:solidFill>
                <a:latin typeface="Times New Roman" pitchFamily="18" charset="0"/>
                <a:cs typeface="Times New Roman" pitchFamily="18" charset="0"/>
              </a:rPr>
              <a:t> in conformity with Article 11.3 of the Convention. It is highly recommended that the States Parties concerned establish a </a:t>
            </a:r>
            <a:r>
              <a:rPr lang="en-IE" b="1" dirty="0">
                <a:solidFill>
                  <a:schemeClr val="tx1"/>
                </a:solidFill>
                <a:latin typeface="Times New Roman" pitchFamily="18" charset="0"/>
                <a:cs typeface="Times New Roman" pitchFamily="18" charset="0"/>
              </a:rPr>
              <a:t>joint management committee </a:t>
            </a:r>
            <a:r>
              <a:rPr lang="en-IE" dirty="0">
                <a:solidFill>
                  <a:schemeClr val="tx1"/>
                </a:solidFill>
                <a:latin typeface="Times New Roman" pitchFamily="18" charset="0"/>
                <a:cs typeface="Times New Roman" pitchFamily="18" charset="0"/>
              </a:rPr>
              <a:t>or similar body to oversee the management of the whole of a transboundary property.</a:t>
            </a:r>
          </a:p>
          <a:p>
            <a:endParaRPr lang="en-US" dirty="0"/>
          </a:p>
        </p:txBody>
      </p:sp>
    </p:spTree>
    <p:extLst>
      <p:ext uri="{BB962C8B-B14F-4D97-AF65-F5344CB8AC3E}">
        <p14:creationId xmlns:p14="http://schemas.microsoft.com/office/powerpoint/2010/main" val="1020911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51D7D7-6D77-1141-84B5-4612BFA6FC59}"/>
              </a:ext>
            </a:extLst>
          </p:cNvPr>
          <p:cNvSpPr>
            <a:spLocks noGrp="1"/>
          </p:cNvSpPr>
          <p:nvPr>
            <p:ph type="title"/>
          </p:nvPr>
        </p:nvSpPr>
        <p:spPr/>
        <p:txBody>
          <a:bodyPr/>
          <a:lstStyle/>
          <a:p>
            <a:r>
              <a:rPr lang="en-GB" dirty="0"/>
              <a:t>States Parties to the Convention</a:t>
            </a:r>
            <a:endParaRPr lang="en-US" dirty="0"/>
          </a:p>
        </p:txBody>
      </p:sp>
      <p:sp>
        <p:nvSpPr>
          <p:cNvPr id="3" name="Content Placeholder 2">
            <a:extLst>
              <a:ext uri="{FF2B5EF4-FFF2-40B4-BE49-F238E27FC236}">
                <a16:creationId xmlns="" xmlns:a16="http://schemas.microsoft.com/office/drawing/2014/main" id="{8CE550E6-6C91-104F-8274-C83DB18C889B}"/>
              </a:ext>
            </a:extLst>
          </p:cNvPr>
          <p:cNvSpPr>
            <a:spLocks noGrp="1"/>
          </p:cNvSpPr>
          <p:nvPr>
            <p:ph idx="1"/>
          </p:nvPr>
        </p:nvSpPr>
        <p:spPr/>
        <p:txBody>
          <a:bodyPr/>
          <a:lstStyle/>
          <a:p>
            <a:r>
              <a:rPr lang="en-GB" dirty="0"/>
              <a:t>167 States parties and Ireland ratified the Convention in 1991</a:t>
            </a:r>
          </a:p>
          <a:p>
            <a:r>
              <a:rPr lang="en-GB" dirty="0"/>
              <a:t>Agree to identify and nominate properties in their national territory to be considered for inscription on the World Heritage List</a:t>
            </a:r>
          </a:p>
          <a:p>
            <a:r>
              <a:rPr lang="en-GB" dirty="0"/>
              <a:t>States Party  gives details of how a property is protected and managed when nominating </a:t>
            </a:r>
          </a:p>
          <a:p>
            <a:r>
              <a:rPr lang="en-GB" dirty="0"/>
              <a:t>States Parties are expected to protect the ‘</a:t>
            </a:r>
            <a:r>
              <a:rPr lang="en-GB" u="sng" dirty="0"/>
              <a:t>Outstanding Universal Value’ </a:t>
            </a:r>
            <a:r>
              <a:rPr lang="en-GB" dirty="0"/>
              <a:t>of the properties inscribed and are encouraged to report periodically on their condition</a:t>
            </a:r>
          </a:p>
          <a:p>
            <a:endParaRPr lang="en-US" dirty="0"/>
          </a:p>
        </p:txBody>
      </p:sp>
    </p:spTree>
    <p:extLst>
      <p:ext uri="{BB962C8B-B14F-4D97-AF65-F5344CB8AC3E}">
        <p14:creationId xmlns:p14="http://schemas.microsoft.com/office/powerpoint/2010/main" val="199729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1544" y="188642"/>
            <a:ext cx="8280920" cy="1008111"/>
          </a:xfrm>
        </p:spPr>
        <p:txBody>
          <a:bodyPr>
            <a:normAutofit/>
          </a:bodyPr>
          <a:lstStyle/>
          <a:p>
            <a:r>
              <a:rPr lang="en-GB" sz="4000" b="1" dirty="0">
                <a:latin typeface="Times New Roman" pitchFamily="18" charset="0"/>
                <a:cs typeface="Times New Roman" pitchFamily="18" charset="0"/>
              </a:rPr>
              <a:t>Management</a:t>
            </a:r>
            <a:r>
              <a:rPr lang="en-IE" sz="4000" b="1" dirty="0">
                <a:latin typeface="Times New Roman" pitchFamily="18" charset="0"/>
                <a:cs typeface="Times New Roman" pitchFamily="18" charset="0"/>
              </a:rPr>
              <a:t> of Serial Properties</a:t>
            </a:r>
            <a:endParaRPr lang="en-IE" sz="4000" dirty="0"/>
          </a:p>
        </p:txBody>
      </p:sp>
      <p:sp>
        <p:nvSpPr>
          <p:cNvPr id="3" name="Subtitle 2"/>
          <p:cNvSpPr>
            <a:spLocks noGrp="1"/>
          </p:cNvSpPr>
          <p:nvPr>
            <p:ph type="subTitle" idx="1"/>
          </p:nvPr>
        </p:nvSpPr>
        <p:spPr>
          <a:xfrm>
            <a:off x="2351584" y="1700808"/>
            <a:ext cx="7416824" cy="4608512"/>
          </a:xfrm>
        </p:spPr>
        <p:txBody>
          <a:bodyPr>
            <a:normAutofit fontScale="92500" lnSpcReduction="20000"/>
          </a:bodyPr>
          <a:lstStyle/>
          <a:p>
            <a:pPr marL="457200" indent="-457200" algn="l">
              <a:buFont typeface="Arial" panose="020B0604020202020204" pitchFamily="34" charset="0"/>
              <a:buChar char="•"/>
            </a:pPr>
            <a:r>
              <a:rPr lang="en-GB" dirty="0">
                <a:solidFill>
                  <a:schemeClr val="tx1"/>
                </a:solidFill>
                <a:latin typeface="Times New Roman" pitchFamily="18" charset="0"/>
                <a:cs typeface="Times New Roman" pitchFamily="18" charset="0"/>
              </a:rPr>
              <a:t>Upstream processes for conservation and management have to be in place prior to a nomination</a:t>
            </a:r>
            <a:endParaRPr lang="en-IE" dirty="0">
              <a:solidFill>
                <a:schemeClr val="tx1"/>
              </a:solidFill>
              <a:latin typeface="Times New Roman" pitchFamily="18" charset="0"/>
              <a:cs typeface="Times New Roman" pitchFamily="18" charset="0"/>
            </a:endParaRPr>
          </a:p>
          <a:p>
            <a:pPr algn="l"/>
            <a:r>
              <a:rPr lang="en-GB" dirty="0">
                <a:solidFill>
                  <a:schemeClr val="tx1"/>
                </a:solidFill>
                <a:latin typeface="Times New Roman" pitchFamily="18" charset="0"/>
                <a:cs typeface="Times New Roman" pitchFamily="18" charset="0"/>
              </a:rPr>
              <a:t> </a:t>
            </a:r>
            <a:endParaRPr lang="en-IE" dirty="0">
              <a:solidFill>
                <a:schemeClr val="tx1"/>
              </a:solidFill>
              <a:latin typeface="Times New Roman" pitchFamily="18" charset="0"/>
              <a:cs typeface="Times New Roman" pitchFamily="18" charset="0"/>
            </a:endParaRPr>
          </a:p>
          <a:p>
            <a:pPr marL="457200" indent="-457200" algn="l">
              <a:buFont typeface="Arial" panose="020B0604020202020204" pitchFamily="34" charset="0"/>
              <a:buChar char="•"/>
            </a:pPr>
            <a:r>
              <a:rPr lang="en-GB" dirty="0">
                <a:solidFill>
                  <a:schemeClr val="tx1"/>
                </a:solidFill>
                <a:latin typeface="Times New Roman" pitchFamily="18" charset="0"/>
                <a:cs typeface="Times New Roman" pitchFamily="18" charset="0"/>
              </a:rPr>
              <a:t>Management must be constructed from the top down – an overall framework down to detailed management of each component. National/Regional to site specific</a:t>
            </a:r>
            <a:endParaRPr lang="en-IE" dirty="0">
              <a:solidFill>
                <a:schemeClr val="tx1"/>
              </a:solidFill>
              <a:latin typeface="Times New Roman" pitchFamily="18" charset="0"/>
              <a:cs typeface="Times New Roman" pitchFamily="18" charset="0"/>
            </a:endParaRPr>
          </a:p>
          <a:p>
            <a:pPr algn="l"/>
            <a:r>
              <a:rPr lang="en-GB" dirty="0">
                <a:solidFill>
                  <a:schemeClr val="tx1"/>
                </a:solidFill>
                <a:latin typeface="Times New Roman" pitchFamily="18" charset="0"/>
                <a:cs typeface="Times New Roman" pitchFamily="18" charset="0"/>
              </a:rPr>
              <a:t> </a:t>
            </a:r>
          </a:p>
          <a:p>
            <a:pPr marL="457200" indent="-457200" algn="l">
              <a:buFont typeface="Arial" panose="020B0604020202020204" pitchFamily="34" charset="0"/>
              <a:buChar char="•"/>
            </a:pPr>
            <a:r>
              <a:rPr lang="en-GB" dirty="0">
                <a:solidFill>
                  <a:schemeClr val="tx1"/>
                </a:solidFill>
                <a:latin typeface="Times New Roman" pitchFamily="18" charset="0"/>
                <a:cs typeface="Times New Roman" pitchFamily="18" charset="0"/>
              </a:rPr>
              <a:t>The activities and responsibilities at the different levels of the management system must be defined. The decision-making processes need to be clearly set out</a:t>
            </a:r>
            <a:endParaRPr lang="en-IE" dirty="0">
              <a:solidFill>
                <a:schemeClr val="tx1"/>
              </a:solidFill>
              <a:latin typeface="Times New Roman" pitchFamily="18" charset="0"/>
              <a:cs typeface="Times New Roman" pitchFamily="18" charset="0"/>
            </a:endParaRPr>
          </a:p>
          <a:p>
            <a:pPr algn="l"/>
            <a:endParaRPr lang="en-IE" dirty="0">
              <a:solidFill>
                <a:schemeClr val="tx1"/>
              </a:solidFill>
              <a:latin typeface="Times New Roman" pitchFamily="18" charset="0"/>
              <a:cs typeface="Times New Roman" pitchFamily="18" charset="0"/>
            </a:endParaRPr>
          </a:p>
          <a:p>
            <a:pPr marL="457200" indent="-457200" algn="l">
              <a:buFont typeface="Arial" panose="020B0604020202020204" pitchFamily="34" charset="0"/>
              <a:buChar char="•"/>
            </a:pPr>
            <a:r>
              <a:rPr lang="en-GB" dirty="0">
                <a:solidFill>
                  <a:schemeClr val="tx1"/>
                </a:solidFill>
                <a:latin typeface="Times New Roman" pitchFamily="18" charset="0"/>
                <a:cs typeface="Times New Roman" pitchFamily="18" charset="0"/>
              </a:rPr>
              <a:t>There should be a common vision for the conservation and sustainable development of the property and a common understanding and commitment to the management system </a:t>
            </a:r>
          </a:p>
          <a:p>
            <a:pPr algn="l"/>
            <a:endParaRPr lang="en-IE" dirty="0">
              <a:solidFill>
                <a:schemeClr val="tx1"/>
              </a:solidFill>
              <a:latin typeface="Times New Roman" pitchFamily="18" charset="0"/>
              <a:cs typeface="Times New Roman" pitchFamily="18" charset="0"/>
            </a:endParaRPr>
          </a:p>
          <a:p>
            <a:pPr algn="l"/>
            <a:endParaRPr lang="en-IE" dirty="0">
              <a:solidFill>
                <a:schemeClr val="tx1"/>
              </a:solidFill>
            </a:endParaRPr>
          </a:p>
        </p:txBody>
      </p:sp>
    </p:spTree>
    <p:extLst>
      <p:ext uri="{BB962C8B-B14F-4D97-AF65-F5344CB8AC3E}">
        <p14:creationId xmlns:p14="http://schemas.microsoft.com/office/powerpoint/2010/main" val="764753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80728"/>
          </a:xfrm>
        </p:spPr>
        <p:txBody>
          <a:bodyPr>
            <a:normAutofit/>
          </a:bodyPr>
          <a:lstStyle/>
          <a:p>
            <a:r>
              <a:rPr lang="en-GB" b="1" dirty="0">
                <a:latin typeface="Times New Roman" pitchFamily="18" charset="0"/>
                <a:cs typeface="Times New Roman" pitchFamily="18" charset="0"/>
              </a:rPr>
              <a:t>Management</a:t>
            </a:r>
            <a:r>
              <a:rPr lang="en-IE" b="1" dirty="0">
                <a:latin typeface="Times New Roman" pitchFamily="18" charset="0"/>
                <a:cs typeface="Times New Roman" pitchFamily="18" charset="0"/>
              </a:rPr>
              <a:t> of Serial Properties</a:t>
            </a:r>
            <a:endParaRPr lang="en-IE" dirty="0">
              <a:latin typeface="Times New Roman" pitchFamily="18" charset="0"/>
              <a:cs typeface="Times New Roman" pitchFamily="18" charset="0"/>
            </a:endParaRPr>
          </a:p>
        </p:txBody>
      </p:sp>
      <p:sp>
        <p:nvSpPr>
          <p:cNvPr id="3" name="Content Placeholder 2"/>
          <p:cNvSpPr>
            <a:spLocks noGrp="1"/>
          </p:cNvSpPr>
          <p:nvPr>
            <p:ph idx="1"/>
          </p:nvPr>
        </p:nvSpPr>
        <p:spPr>
          <a:xfrm>
            <a:off x="2279576" y="1196752"/>
            <a:ext cx="7704856" cy="5184576"/>
          </a:xfrm>
        </p:spPr>
        <p:txBody>
          <a:bodyPr>
            <a:normAutofit fontScale="92500" lnSpcReduction="20000"/>
          </a:bodyPr>
          <a:lstStyle/>
          <a:p>
            <a:r>
              <a:rPr lang="en-GB" dirty="0">
                <a:latin typeface="Times New Roman" pitchFamily="18" charset="0"/>
                <a:cs typeface="Times New Roman" pitchFamily="18" charset="0"/>
              </a:rPr>
              <a:t>The management of serial properties is particularly onerous. They cannot be managed in the same way as single properties. They require more complex and joint data repositories</a:t>
            </a:r>
            <a:endParaRPr lang="en-IE" dirty="0">
              <a:latin typeface="Times New Roman" pitchFamily="18" charset="0"/>
              <a:cs typeface="Times New Roman" pitchFamily="18" charset="0"/>
            </a:endParaRPr>
          </a:p>
          <a:p>
            <a:pPr>
              <a:buNone/>
            </a:pPr>
            <a:r>
              <a:rPr lang="en-GB" dirty="0">
                <a:latin typeface="Times New Roman" pitchFamily="18" charset="0"/>
                <a:cs typeface="Times New Roman" pitchFamily="18" charset="0"/>
              </a:rPr>
              <a:t> </a:t>
            </a:r>
            <a:endParaRPr lang="en-IE" dirty="0">
              <a:latin typeface="Times New Roman" pitchFamily="18" charset="0"/>
              <a:cs typeface="Times New Roman" pitchFamily="18" charset="0"/>
            </a:endParaRPr>
          </a:p>
          <a:p>
            <a:r>
              <a:rPr lang="en-GB" dirty="0">
                <a:latin typeface="Times New Roman" pitchFamily="18" charset="0"/>
                <a:cs typeface="Times New Roman" pitchFamily="18" charset="0"/>
              </a:rPr>
              <a:t>The management system must have effective arrangements for bilateral and multilateral collaboration for the joint control, protection, management and monitoring of the state of conservation of the components forming the serial property </a:t>
            </a:r>
            <a:endParaRPr lang="en-IE" dirty="0">
              <a:latin typeface="Times New Roman" pitchFamily="18" charset="0"/>
              <a:cs typeface="Times New Roman" pitchFamily="18" charset="0"/>
            </a:endParaRPr>
          </a:p>
          <a:p>
            <a:pPr marL="0" indent="0">
              <a:buNone/>
            </a:pPr>
            <a:r>
              <a:rPr lang="en-GB" dirty="0">
                <a:latin typeface="Times New Roman" pitchFamily="18" charset="0"/>
                <a:cs typeface="Times New Roman" pitchFamily="18" charset="0"/>
              </a:rPr>
              <a:t> </a:t>
            </a:r>
            <a:endParaRPr lang="en-IE" dirty="0">
              <a:latin typeface="Times New Roman" pitchFamily="18" charset="0"/>
              <a:cs typeface="Times New Roman" pitchFamily="18" charset="0"/>
            </a:endParaRPr>
          </a:p>
          <a:p>
            <a:r>
              <a:rPr lang="en-GB" dirty="0">
                <a:latin typeface="Times New Roman" pitchFamily="18" charset="0"/>
                <a:cs typeface="Times New Roman" pitchFamily="18" charset="0"/>
              </a:rPr>
              <a:t>Having a system in place for ensuring the co-ordinated management of the separate components is essential and should be documented in the nomination</a:t>
            </a:r>
            <a:endParaRPr lang="en-IE" dirty="0">
              <a:latin typeface="Times New Roman" pitchFamily="18" charset="0"/>
              <a:cs typeface="Times New Roman" pitchFamily="18" charset="0"/>
            </a:endParaRPr>
          </a:p>
        </p:txBody>
      </p:sp>
    </p:spTree>
    <p:extLst>
      <p:ext uri="{BB962C8B-B14F-4D97-AF65-F5344CB8AC3E}">
        <p14:creationId xmlns:p14="http://schemas.microsoft.com/office/powerpoint/2010/main" val="3375882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08720"/>
          </a:xfrm>
        </p:spPr>
        <p:txBody>
          <a:bodyPr/>
          <a:lstStyle/>
          <a:p>
            <a:r>
              <a:rPr lang="en-GB" b="1" dirty="0">
                <a:latin typeface="Times New Roman" pitchFamily="18" charset="0"/>
                <a:cs typeface="Times New Roman" pitchFamily="18" charset="0"/>
              </a:rPr>
              <a:t>Management</a:t>
            </a:r>
            <a:r>
              <a:rPr lang="en-IE" b="1" dirty="0">
                <a:latin typeface="Times New Roman" pitchFamily="18" charset="0"/>
                <a:cs typeface="Times New Roman" pitchFamily="18" charset="0"/>
              </a:rPr>
              <a:t> of Serial Properties</a:t>
            </a:r>
            <a:endParaRPr lang="en-IE" dirty="0"/>
          </a:p>
        </p:txBody>
      </p:sp>
      <p:sp>
        <p:nvSpPr>
          <p:cNvPr id="3" name="Content Placeholder 2"/>
          <p:cNvSpPr>
            <a:spLocks noGrp="1"/>
          </p:cNvSpPr>
          <p:nvPr>
            <p:ph idx="1"/>
          </p:nvPr>
        </p:nvSpPr>
        <p:spPr>
          <a:xfrm>
            <a:off x="2351584" y="1052736"/>
            <a:ext cx="7488832" cy="5328592"/>
          </a:xfrm>
        </p:spPr>
        <p:txBody>
          <a:bodyPr>
            <a:normAutofit fontScale="92500" lnSpcReduction="20000"/>
          </a:bodyPr>
          <a:lstStyle/>
          <a:p>
            <a:r>
              <a:rPr lang="en-GB" sz="3100" dirty="0">
                <a:latin typeface="Times New Roman" pitchFamily="18" charset="0"/>
                <a:cs typeface="Times New Roman" pitchFamily="18" charset="0"/>
              </a:rPr>
              <a:t>If the OUV clearly acknowledges and articulates how the component parts contribute to the whole of the serial site this will enhance management and conservation processes and improve communication of the OUV to the general public</a:t>
            </a:r>
            <a:endParaRPr lang="en-IE" sz="3100" dirty="0">
              <a:latin typeface="Times New Roman" pitchFamily="18" charset="0"/>
              <a:cs typeface="Times New Roman" pitchFamily="18" charset="0"/>
            </a:endParaRPr>
          </a:p>
          <a:p>
            <a:pPr>
              <a:buNone/>
            </a:pPr>
            <a:r>
              <a:rPr lang="en-GB" sz="3100" dirty="0">
                <a:latin typeface="Times New Roman" pitchFamily="18" charset="0"/>
                <a:cs typeface="Times New Roman" pitchFamily="18" charset="0"/>
              </a:rPr>
              <a:t> </a:t>
            </a:r>
            <a:endParaRPr lang="en-IE" sz="3100" dirty="0">
              <a:latin typeface="Times New Roman" pitchFamily="18" charset="0"/>
              <a:cs typeface="Times New Roman" pitchFamily="18" charset="0"/>
            </a:endParaRPr>
          </a:p>
          <a:p>
            <a:r>
              <a:rPr lang="en-GB" sz="3100" dirty="0">
                <a:latin typeface="Times New Roman" pitchFamily="18" charset="0"/>
                <a:cs typeface="Times New Roman" pitchFamily="18" charset="0"/>
              </a:rPr>
              <a:t>OUV has to be translated into a shared set of overall goals and subsequently into tangible and measurable objectives for the component parts</a:t>
            </a:r>
            <a:endParaRPr lang="en-IE" sz="3100" dirty="0">
              <a:latin typeface="Times New Roman" pitchFamily="18" charset="0"/>
              <a:cs typeface="Times New Roman" pitchFamily="18" charset="0"/>
            </a:endParaRPr>
          </a:p>
          <a:p>
            <a:pPr>
              <a:buNone/>
            </a:pPr>
            <a:r>
              <a:rPr lang="en-GB" sz="3100" dirty="0">
                <a:latin typeface="Times New Roman" pitchFamily="18" charset="0"/>
                <a:cs typeface="Times New Roman" pitchFamily="18" charset="0"/>
              </a:rPr>
              <a:t> </a:t>
            </a:r>
            <a:endParaRPr lang="en-IE" sz="3100" dirty="0">
              <a:latin typeface="Times New Roman" pitchFamily="18" charset="0"/>
              <a:cs typeface="Times New Roman" pitchFamily="18" charset="0"/>
            </a:endParaRPr>
          </a:p>
          <a:p>
            <a:r>
              <a:rPr lang="en-GB" sz="3100" dirty="0">
                <a:latin typeface="Times New Roman" pitchFamily="18" charset="0"/>
                <a:cs typeface="Times New Roman" pitchFamily="18" charset="0"/>
              </a:rPr>
              <a:t>The management framework must be workable and have harmonised component parts to meet the set of shared objectives to preserve OUV </a:t>
            </a:r>
            <a:endParaRPr lang="en-IE" sz="3100" dirty="0">
              <a:latin typeface="Times New Roman" pitchFamily="18" charset="0"/>
              <a:cs typeface="Times New Roman" pitchFamily="18" charset="0"/>
            </a:endParaRPr>
          </a:p>
        </p:txBody>
      </p:sp>
    </p:spTree>
    <p:extLst>
      <p:ext uri="{BB962C8B-B14F-4D97-AF65-F5344CB8AC3E}">
        <p14:creationId xmlns:p14="http://schemas.microsoft.com/office/powerpoint/2010/main" val="292217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4704"/>
          </a:xfrm>
        </p:spPr>
        <p:txBody>
          <a:bodyPr/>
          <a:lstStyle/>
          <a:p>
            <a:r>
              <a:rPr lang="en-GB" b="1" dirty="0">
                <a:latin typeface="Times New Roman" pitchFamily="18" charset="0"/>
                <a:cs typeface="Times New Roman" pitchFamily="18" charset="0"/>
              </a:rPr>
              <a:t>Management</a:t>
            </a:r>
            <a:r>
              <a:rPr lang="en-IE" b="1" dirty="0">
                <a:latin typeface="Times New Roman" pitchFamily="18" charset="0"/>
                <a:cs typeface="Times New Roman" pitchFamily="18" charset="0"/>
              </a:rPr>
              <a:t> of Serial Properties</a:t>
            </a:r>
            <a:endParaRPr lang="en-IE" dirty="0"/>
          </a:p>
        </p:txBody>
      </p:sp>
      <p:sp>
        <p:nvSpPr>
          <p:cNvPr id="3" name="Content Placeholder 2"/>
          <p:cNvSpPr>
            <a:spLocks noGrp="1"/>
          </p:cNvSpPr>
          <p:nvPr>
            <p:ph idx="1"/>
          </p:nvPr>
        </p:nvSpPr>
        <p:spPr>
          <a:xfrm>
            <a:off x="2423592" y="1052736"/>
            <a:ext cx="7416824" cy="5400600"/>
          </a:xfrm>
        </p:spPr>
        <p:txBody>
          <a:bodyPr>
            <a:normAutofit lnSpcReduction="10000"/>
          </a:bodyPr>
          <a:lstStyle/>
          <a:p>
            <a:r>
              <a:rPr lang="en-GB" dirty="0">
                <a:latin typeface="Times New Roman" pitchFamily="18" charset="0"/>
                <a:cs typeface="Times New Roman" pitchFamily="18" charset="0"/>
              </a:rPr>
              <a:t>Education and interpretation should be a defined element of the management system and foster a common understanding of the property’s OUV and its dissemination</a:t>
            </a:r>
          </a:p>
          <a:p>
            <a:pPr marL="0" indent="0">
              <a:buNone/>
            </a:pPr>
            <a:endParaRPr lang="en-GB" dirty="0">
              <a:latin typeface="Times New Roman" pitchFamily="18" charset="0"/>
              <a:cs typeface="Times New Roman" pitchFamily="18" charset="0"/>
            </a:endParaRPr>
          </a:p>
          <a:p>
            <a:r>
              <a:rPr lang="en-GB" dirty="0">
                <a:latin typeface="Times New Roman" pitchFamily="18" charset="0"/>
                <a:cs typeface="Times New Roman" pitchFamily="18" charset="0"/>
              </a:rPr>
              <a:t>The values for which the properties were inscribed must be maintained over time and the management system must ensure this</a:t>
            </a:r>
            <a:endParaRPr lang="en-IE" dirty="0">
              <a:latin typeface="Times New Roman" pitchFamily="18" charset="0"/>
              <a:cs typeface="Times New Roman" pitchFamily="18" charset="0"/>
            </a:endParaRPr>
          </a:p>
          <a:p>
            <a:pPr marL="0" indent="0">
              <a:buNone/>
            </a:pPr>
            <a:endParaRPr lang="en-IE" dirty="0">
              <a:latin typeface="Times New Roman" pitchFamily="18" charset="0"/>
              <a:cs typeface="Times New Roman" pitchFamily="18" charset="0"/>
            </a:endParaRPr>
          </a:p>
          <a:p>
            <a:pPr marL="0" indent="0">
              <a:buNone/>
            </a:pPr>
            <a:r>
              <a:rPr lang="en-GB" dirty="0">
                <a:latin typeface="Times New Roman" pitchFamily="18" charset="0"/>
                <a:cs typeface="Times New Roman" pitchFamily="18" charset="0"/>
              </a:rPr>
              <a:t>Based on the objectives a set of indicators can be defined that can be used to measure the management performance and determine whether or not the objectives are being met</a:t>
            </a:r>
            <a:endParaRPr lang="en-IE" dirty="0">
              <a:latin typeface="Times New Roman" pitchFamily="18" charset="0"/>
              <a:cs typeface="Times New Roman" pitchFamily="18" charset="0"/>
            </a:endParaRPr>
          </a:p>
          <a:p>
            <a:pPr>
              <a:buNone/>
            </a:pPr>
            <a:endParaRPr lang="en-IE" dirty="0">
              <a:latin typeface="Times New Roman" pitchFamily="18" charset="0"/>
              <a:cs typeface="Times New Roman" pitchFamily="18" charset="0"/>
            </a:endParaRPr>
          </a:p>
        </p:txBody>
      </p:sp>
    </p:spTree>
    <p:extLst>
      <p:ext uri="{BB962C8B-B14F-4D97-AF65-F5344CB8AC3E}">
        <p14:creationId xmlns:p14="http://schemas.microsoft.com/office/powerpoint/2010/main" val="5318124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96752"/>
          </a:xfrm>
        </p:spPr>
        <p:txBody>
          <a:bodyPr/>
          <a:lstStyle/>
          <a:p>
            <a:r>
              <a:rPr lang="en-GB" b="1" dirty="0">
                <a:latin typeface="Times New Roman" pitchFamily="18" charset="0"/>
                <a:cs typeface="Times New Roman" pitchFamily="18" charset="0"/>
              </a:rPr>
              <a:t>Effective management</a:t>
            </a:r>
            <a:endParaRPr lang="en-IE"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lvl="0"/>
            <a:r>
              <a:rPr lang="en-GB" sz="3000" dirty="0">
                <a:latin typeface="Times New Roman" pitchFamily="18" charset="0"/>
                <a:cs typeface="Times New Roman" pitchFamily="18" charset="0"/>
              </a:rPr>
              <a:t>must be able to deliver effective protection</a:t>
            </a:r>
          </a:p>
          <a:p>
            <a:pPr lvl="0"/>
            <a:r>
              <a:rPr lang="en-GB" sz="3000" dirty="0">
                <a:latin typeface="Times New Roman" pitchFamily="18" charset="0"/>
                <a:cs typeface="Times New Roman" pitchFamily="18" charset="0"/>
              </a:rPr>
              <a:t>must identify threats affecting OUV (risk assessment)</a:t>
            </a:r>
          </a:p>
          <a:p>
            <a:pPr lvl="0"/>
            <a:r>
              <a:rPr lang="en-GB" sz="3000" dirty="0">
                <a:latin typeface="Times New Roman" pitchFamily="18" charset="0"/>
                <a:cs typeface="Times New Roman" pitchFamily="18" charset="0"/>
              </a:rPr>
              <a:t>must prioritise issues to inform management strategies</a:t>
            </a:r>
            <a:endParaRPr lang="en-IE" sz="3000" dirty="0">
              <a:latin typeface="Times New Roman" pitchFamily="18" charset="0"/>
              <a:cs typeface="Times New Roman" pitchFamily="18" charset="0"/>
            </a:endParaRPr>
          </a:p>
          <a:p>
            <a:pPr lvl="0"/>
            <a:r>
              <a:rPr lang="en-GB" sz="3000" dirty="0">
                <a:latin typeface="Times New Roman" pitchFamily="18" charset="0"/>
                <a:cs typeface="Times New Roman" pitchFamily="18" charset="0"/>
              </a:rPr>
              <a:t>must ensure inter- and multi-disciplinary involvement</a:t>
            </a:r>
            <a:endParaRPr lang="en-IE" sz="3000" dirty="0">
              <a:latin typeface="Times New Roman" pitchFamily="18" charset="0"/>
              <a:cs typeface="Times New Roman" pitchFamily="18" charset="0"/>
            </a:endParaRPr>
          </a:p>
          <a:p>
            <a:pPr lvl="0"/>
            <a:r>
              <a:rPr lang="en-GB" sz="3000" dirty="0">
                <a:latin typeface="Times New Roman" pitchFamily="18" charset="0"/>
                <a:cs typeface="Times New Roman" pitchFamily="18" charset="0"/>
              </a:rPr>
              <a:t>should have clearly set out goals which are measurable</a:t>
            </a:r>
            <a:endParaRPr lang="en-IE" sz="3000" dirty="0">
              <a:latin typeface="Times New Roman" pitchFamily="18" charset="0"/>
              <a:cs typeface="Times New Roman" pitchFamily="18" charset="0"/>
            </a:endParaRPr>
          </a:p>
          <a:p>
            <a:pPr lvl="0"/>
            <a:r>
              <a:rPr lang="en-GB" sz="3000" dirty="0">
                <a:latin typeface="Times New Roman" pitchFamily="18" charset="0"/>
                <a:cs typeface="Times New Roman" pitchFamily="18" charset="0"/>
              </a:rPr>
              <a:t>should define responsibilities and decision-making processes </a:t>
            </a:r>
          </a:p>
          <a:p>
            <a:pPr lvl="0"/>
            <a:r>
              <a:rPr lang="en-GB" sz="3000" dirty="0">
                <a:latin typeface="Times New Roman" pitchFamily="18" charset="0"/>
                <a:cs typeface="Times New Roman" pitchFamily="18" charset="0"/>
              </a:rPr>
              <a:t>should embrace respect for local traditions</a:t>
            </a:r>
            <a:endParaRPr lang="en-IE" sz="3000" dirty="0">
              <a:latin typeface="Times New Roman" pitchFamily="18" charset="0"/>
              <a:cs typeface="Times New Roman" pitchFamily="18" charset="0"/>
            </a:endParaRPr>
          </a:p>
          <a:p>
            <a:pPr lvl="0"/>
            <a:r>
              <a:rPr lang="en-GB" sz="3000" dirty="0">
                <a:latin typeface="Times New Roman" pitchFamily="18" charset="0"/>
                <a:cs typeface="Times New Roman" pitchFamily="18" charset="0"/>
              </a:rPr>
              <a:t>should be seen as a work in progress with regular review</a:t>
            </a:r>
            <a:endParaRPr lang="en-IE" sz="3000" dirty="0">
              <a:latin typeface="Times New Roman" pitchFamily="18" charset="0"/>
              <a:cs typeface="Times New Roman" pitchFamily="18" charset="0"/>
            </a:endParaRPr>
          </a:p>
          <a:p>
            <a:pPr>
              <a:buNone/>
            </a:pPr>
            <a:endParaRPr lang="en-IE" b="1" dirty="0"/>
          </a:p>
        </p:txBody>
      </p:sp>
    </p:spTree>
    <p:extLst>
      <p:ext uri="{BB962C8B-B14F-4D97-AF65-F5344CB8AC3E}">
        <p14:creationId xmlns:p14="http://schemas.microsoft.com/office/powerpoint/2010/main" val="3101790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Times New Roman" pitchFamily="18" charset="0"/>
                <a:cs typeface="Times New Roman" pitchFamily="18" charset="0"/>
              </a:rPr>
              <a:t>Communication &amp; Coordination</a:t>
            </a:r>
            <a:endParaRPr lang="en-IE"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GB" sz="3000" dirty="0">
                <a:latin typeface="Times New Roman" pitchFamily="18" charset="0"/>
                <a:cs typeface="Times New Roman" pitchFamily="18" charset="0"/>
              </a:rPr>
              <a:t>coordinated management is essential and must be documented</a:t>
            </a:r>
            <a:endParaRPr lang="en-IE" sz="3000" dirty="0">
              <a:latin typeface="Times New Roman" pitchFamily="18" charset="0"/>
              <a:cs typeface="Times New Roman" pitchFamily="18" charset="0"/>
            </a:endParaRPr>
          </a:p>
          <a:p>
            <a:pPr>
              <a:buNone/>
            </a:pPr>
            <a:r>
              <a:rPr lang="en-GB" sz="3000" dirty="0">
                <a:latin typeface="Times New Roman" pitchFamily="18" charset="0"/>
                <a:cs typeface="Times New Roman" pitchFamily="18" charset="0"/>
              </a:rPr>
              <a:t> </a:t>
            </a:r>
            <a:endParaRPr lang="en-IE" sz="3000" dirty="0">
              <a:latin typeface="Times New Roman" pitchFamily="18" charset="0"/>
              <a:cs typeface="Times New Roman" pitchFamily="18" charset="0"/>
            </a:endParaRPr>
          </a:p>
          <a:p>
            <a:r>
              <a:rPr lang="en-GB" sz="3000" dirty="0">
                <a:latin typeface="Times New Roman" pitchFamily="18" charset="0"/>
                <a:cs typeface="Times New Roman" pitchFamily="18" charset="0"/>
              </a:rPr>
              <a:t>there must be coordination between the component parts and a strategic process in terms of how the management of the property as a whole is intended to function in terms of objectives and coordination</a:t>
            </a:r>
            <a:endParaRPr lang="en-IE" sz="3000" dirty="0">
              <a:latin typeface="Times New Roman" pitchFamily="18" charset="0"/>
              <a:cs typeface="Times New Roman" pitchFamily="18" charset="0"/>
            </a:endParaRPr>
          </a:p>
          <a:p>
            <a:pPr>
              <a:buNone/>
            </a:pPr>
            <a:r>
              <a:rPr lang="en-GB" sz="3000" dirty="0">
                <a:latin typeface="Times New Roman" pitchFamily="18" charset="0"/>
                <a:cs typeface="Times New Roman" pitchFamily="18" charset="0"/>
              </a:rPr>
              <a:t> </a:t>
            </a:r>
            <a:endParaRPr lang="en-IE" sz="3000" dirty="0">
              <a:latin typeface="Times New Roman" pitchFamily="18" charset="0"/>
              <a:cs typeface="Times New Roman" pitchFamily="18" charset="0"/>
            </a:endParaRPr>
          </a:p>
          <a:p>
            <a:r>
              <a:rPr lang="en-GB" sz="3000" dirty="0">
                <a:latin typeface="Times New Roman" pitchFamily="18" charset="0"/>
                <a:cs typeface="Times New Roman" pitchFamily="18" charset="0"/>
              </a:rPr>
              <a:t>managers forum essential tool (WUXI in April 2012)</a:t>
            </a:r>
            <a:endParaRPr lang="en-IE" sz="3000" dirty="0">
              <a:latin typeface="Times New Roman" pitchFamily="18" charset="0"/>
              <a:cs typeface="Times New Roman" pitchFamily="18" charset="0"/>
            </a:endParaRPr>
          </a:p>
          <a:p>
            <a:pPr>
              <a:buNone/>
            </a:pPr>
            <a:endParaRPr lang="en-IE" dirty="0"/>
          </a:p>
        </p:txBody>
      </p:sp>
    </p:spTree>
    <p:extLst>
      <p:ext uri="{BB962C8B-B14F-4D97-AF65-F5344CB8AC3E}">
        <p14:creationId xmlns:p14="http://schemas.microsoft.com/office/powerpoint/2010/main" val="9939241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052736"/>
          </a:xfrm>
        </p:spPr>
        <p:txBody>
          <a:bodyPr>
            <a:normAutofit/>
          </a:bodyPr>
          <a:lstStyle/>
          <a:p>
            <a:r>
              <a:rPr lang="en-GB" b="1" dirty="0">
                <a:latin typeface="Times New Roman" pitchFamily="18" charset="0"/>
                <a:cs typeface="Times New Roman" pitchFamily="18" charset="0"/>
              </a:rPr>
              <a:t>Monitoring</a:t>
            </a:r>
            <a:endParaRPr lang="en-IE" dirty="0">
              <a:latin typeface="Times New Roman" pitchFamily="18" charset="0"/>
              <a:cs typeface="Times New Roman" pitchFamily="18" charset="0"/>
            </a:endParaRPr>
          </a:p>
        </p:txBody>
      </p:sp>
      <p:sp>
        <p:nvSpPr>
          <p:cNvPr id="3" name="Content Placeholder 2"/>
          <p:cNvSpPr>
            <a:spLocks noGrp="1"/>
          </p:cNvSpPr>
          <p:nvPr>
            <p:ph idx="1"/>
          </p:nvPr>
        </p:nvSpPr>
        <p:spPr>
          <a:xfrm>
            <a:off x="1981200" y="1268760"/>
            <a:ext cx="8229600" cy="5184576"/>
          </a:xfrm>
        </p:spPr>
        <p:txBody>
          <a:bodyPr>
            <a:normAutofit fontScale="70000" lnSpcReduction="20000"/>
          </a:bodyPr>
          <a:lstStyle/>
          <a:p>
            <a:r>
              <a:rPr lang="en-GB" sz="3400" dirty="0">
                <a:latin typeface="Times New Roman" pitchFamily="18" charset="0"/>
                <a:cs typeface="Times New Roman" pitchFamily="18" charset="0"/>
              </a:rPr>
              <a:t>Fundamental to the management of these properties is vigilant documentation and monitoring. Use of more advanced management tools is essential</a:t>
            </a:r>
            <a:endParaRPr lang="en-IE" sz="3400" dirty="0">
              <a:latin typeface="Times New Roman" pitchFamily="18" charset="0"/>
              <a:cs typeface="Times New Roman" pitchFamily="18" charset="0"/>
            </a:endParaRPr>
          </a:p>
          <a:p>
            <a:pPr>
              <a:buNone/>
            </a:pPr>
            <a:r>
              <a:rPr lang="en-GB" sz="3400" dirty="0">
                <a:latin typeface="Times New Roman" pitchFamily="18" charset="0"/>
                <a:cs typeface="Times New Roman" pitchFamily="18" charset="0"/>
              </a:rPr>
              <a:t> </a:t>
            </a:r>
            <a:endParaRPr lang="en-IE" sz="3400" dirty="0">
              <a:latin typeface="Times New Roman" pitchFamily="18" charset="0"/>
              <a:cs typeface="Times New Roman" pitchFamily="18" charset="0"/>
            </a:endParaRPr>
          </a:p>
          <a:p>
            <a:r>
              <a:rPr lang="en-GB" sz="3400" dirty="0">
                <a:latin typeface="Times New Roman" pitchFamily="18" charset="0"/>
                <a:cs typeface="Times New Roman" pitchFamily="18" charset="0"/>
              </a:rPr>
              <a:t>Need for continuous monitoring activities of threats to the properties and allow for subsequent reporting</a:t>
            </a:r>
            <a:endParaRPr lang="en-IE" sz="3400" dirty="0">
              <a:latin typeface="Times New Roman" pitchFamily="18" charset="0"/>
              <a:cs typeface="Times New Roman" pitchFamily="18" charset="0"/>
            </a:endParaRPr>
          </a:p>
          <a:p>
            <a:pPr>
              <a:buNone/>
            </a:pPr>
            <a:r>
              <a:rPr lang="en-GB" sz="3400" dirty="0">
                <a:latin typeface="Times New Roman" pitchFamily="18" charset="0"/>
                <a:cs typeface="Times New Roman" pitchFamily="18" charset="0"/>
              </a:rPr>
              <a:t> </a:t>
            </a:r>
            <a:endParaRPr lang="en-IE" sz="3400" dirty="0">
              <a:latin typeface="Times New Roman" pitchFamily="18" charset="0"/>
              <a:cs typeface="Times New Roman" pitchFamily="18" charset="0"/>
            </a:endParaRPr>
          </a:p>
          <a:p>
            <a:r>
              <a:rPr lang="en-GB" sz="3400" dirty="0">
                <a:latin typeface="Times New Roman" pitchFamily="18" charset="0"/>
                <a:cs typeface="Times New Roman" pitchFamily="18" charset="0"/>
              </a:rPr>
              <a:t>Periodic Reporting  for serial sites has its own complexity. It is also relevant to promote exchange of information, involvement of stakeholders and regional/</a:t>
            </a:r>
            <a:r>
              <a:rPr lang="en-GB" sz="3400" dirty="0" err="1">
                <a:latin typeface="Times New Roman" pitchFamily="18" charset="0"/>
                <a:cs typeface="Times New Roman" pitchFamily="18" charset="0"/>
              </a:rPr>
              <a:t>transnational</a:t>
            </a:r>
            <a:r>
              <a:rPr lang="en-GB" sz="3400" dirty="0">
                <a:latin typeface="Times New Roman" pitchFamily="18" charset="0"/>
                <a:cs typeface="Times New Roman" pitchFamily="18" charset="0"/>
              </a:rPr>
              <a:t> cooperation</a:t>
            </a:r>
            <a:endParaRPr lang="en-IE" sz="3400" dirty="0">
              <a:latin typeface="Times New Roman" pitchFamily="18" charset="0"/>
              <a:cs typeface="Times New Roman" pitchFamily="18" charset="0"/>
            </a:endParaRPr>
          </a:p>
          <a:p>
            <a:pPr>
              <a:buNone/>
            </a:pPr>
            <a:r>
              <a:rPr lang="en-GB" sz="3400" dirty="0">
                <a:latin typeface="Times New Roman" pitchFamily="18" charset="0"/>
                <a:cs typeface="Times New Roman" pitchFamily="18" charset="0"/>
              </a:rPr>
              <a:t>  </a:t>
            </a:r>
            <a:endParaRPr lang="en-IE" sz="3400" dirty="0">
              <a:latin typeface="Times New Roman" pitchFamily="18" charset="0"/>
              <a:cs typeface="Times New Roman" pitchFamily="18" charset="0"/>
            </a:endParaRPr>
          </a:p>
          <a:p>
            <a:r>
              <a:rPr lang="en-GB" sz="3400" dirty="0">
                <a:latin typeface="Times New Roman" pitchFamily="18" charset="0"/>
                <a:cs typeface="Times New Roman" pitchFamily="18" charset="0"/>
              </a:rPr>
              <a:t>A warning system needs to be in place should the management system fall short of its goals. When should alarm bells ring? The plan must address this, setting out what measures need to be taken to resolve any issues</a:t>
            </a:r>
            <a:endParaRPr lang="en-IE" sz="3400" dirty="0">
              <a:latin typeface="Times New Roman" pitchFamily="18" charset="0"/>
              <a:cs typeface="Times New Roman" pitchFamily="18" charset="0"/>
            </a:endParaRPr>
          </a:p>
          <a:p>
            <a:pPr>
              <a:buNone/>
            </a:pPr>
            <a:endParaRPr lang="en-IE" dirty="0"/>
          </a:p>
        </p:txBody>
      </p:sp>
    </p:spTree>
    <p:extLst>
      <p:ext uri="{BB962C8B-B14F-4D97-AF65-F5344CB8AC3E}">
        <p14:creationId xmlns:p14="http://schemas.microsoft.com/office/powerpoint/2010/main" val="3189849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4E43EF-74FE-5449-BF1F-A08076BC9FFD}"/>
              </a:ext>
            </a:extLst>
          </p:cNvPr>
          <p:cNvSpPr>
            <a:spLocks noGrp="1"/>
          </p:cNvSpPr>
          <p:nvPr>
            <p:ph type="title"/>
          </p:nvPr>
        </p:nvSpPr>
        <p:spPr/>
        <p:txBody>
          <a:bodyPr>
            <a:normAutofit/>
          </a:bodyPr>
          <a:lstStyle/>
          <a:p>
            <a:r>
              <a:rPr lang="en-US" sz="4000" dirty="0"/>
              <a:t>From the Tentative List to the Nomination Dossier</a:t>
            </a:r>
            <a:r>
              <a:rPr lang="en-GB" sz="4000" dirty="0"/>
              <a:t/>
            </a:r>
            <a:br>
              <a:rPr lang="en-GB" sz="4000" dirty="0"/>
            </a:br>
            <a:r>
              <a:rPr lang="en-GB" sz="4000" dirty="0"/>
              <a:t>Professor Gabriel Cooney</a:t>
            </a:r>
            <a:endParaRPr lang="en-US" sz="4000" dirty="0"/>
          </a:p>
        </p:txBody>
      </p:sp>
      <p:sp>
        <p:nvSpPr>
          <p:cNvPr id="3" name="Content Placeholder 2">
            <a:extLst>
              <a:ext uri="{FF2B5EF4-FFF2-40B4-BE49-F238E27FC236}">
                <a16:creationId xmlns="" xmlns:a16="http://schemas.microsoft.com/office/drawing/2014/main" id="{04BEC98D-75E8-E445-A692-E99DD48A037D}"/>
              </a:ext>
            </a:extLst>
          </p:cNvPr>
          <p:cNvSpPr>
            <a:spLocks noGrp="1"/>
          </p:cNvSpPr>
          <p:nvPr>
            <p:ph idx="1"/>
          </p:nvPr>
        </p:nvSpPr>
        <p:spPr/>
        <p:txBody>
          <a:bodyPr>
            <a:normAutofit fontScale="92500" lnSpcReduction="20000"/>
          </a:bodyPr>
          <a:lstStyle/>
          <a:p>
            <a:pPr marL="0" indent="0">
              <a:buNone/>
            </a:pPr>
            <a:r>
              <a:rPr lang="en-IE" b="1" dirty="0">
                <a:solidFill>
                  <a:srgbClr val="9BBB59"/>
                </a:solidFill>
              </a:rPr>
              <a:t>The bottom line…OUV is needed </a:t>
            </a:r>
          </a:p>
          <a:p>
            <a:pPr>
              <a:lnSpc>
                <a:spcPct val="80000"/>
              </a:lnSpc>
              <a:buFontTx/>
              <a:buNone/>
            </a:pPr>
            <a:endParaRPr lang="en-GB" dirty="0"/>
          </a:p>
          <a:p>
            <a:pPr>
              <a:lnSpc>
                <a:spcPct val="80000"/>
              </a:lnSpc>
              <a:buFontTx/>
              <a:buNone/>
            </a:pPr>
            <a:r>
              <a:rPr lang="en-GB" dirty="0"/>
              <a:t>The World Heritage Convention  is not intended for all properties of great interest, importance or value, but </a:t>
            </a:r>
          </a:p>
          <a:p>
            <a:pPr>
              <a:lnSpc>
                <a:spcPct val="80000"/>
              </a:lnSpc>
              <a:buFontTx/>
              <a:buNone/>
            </a:pPr>
            <a:endParaRPr lang="en-GB" dirty="0"/>
          </a:p>
          <a:p>
            <a:pPr>
              <a:lnSpc>
                <a:spcPct val="80000"/>
              </a:lnSpc>
              <a:buFontTx/>
              <a:buNone/>
            </a:pPr>
            <a:r>
              <a:rPr lang="en-GB" dirty="0"/>
              <a:t>	“</a:t>
            </a:r>
            <a:r>
              <a:rPr lang="en-GB" u="sng" dirty="0"/>
              <a:t>Only for a select list of the most outstanding of these from an international viewpoint</a:t>
            </a:r>
            <a:r>
              <a:rPr lang="en-GB" dirty="0"/>
              <a:t>. It is not to be assumed that a property of national and/or regional importance will automatically be inscribed on the World Heritage List” </a:t>
            </a:r>
          </a:p>
          <a:p>
            <a:pPr>
              <a:lnSpc>
                <a:spcPct val="80000"/>
              </a:lnSpc>
              <a:buFontTx/>
              <a:buNone/>
            </a:pPr>
            <a:r>
              <a:rPr lang="en-GB" dirty="0"/>
              <a:t>	(OG, par. 52).</a:t>
            </a:r>
          </a:p>
          <a:p>
            <a:pPr>
              <a:lnSpc>
                <a:spcPct val="80000"/>
              </a:lnSpc>
              <a:buFontTx/>
              <a:buNone/>
            </a:pPr>
            <a:endParaRPr lang="en-IE" dirty="0"/>
          </a:p>
          <a:p>
            <a:pPr>
              <a:lnSpc>
                <a:spcPct val="80000"/>
              </a:lnSpc>
              <a:buFontTx/>
              <a:buNone/>
            </a:pPr>
            <a:r>
              <a:rPr lang="en-IE" dirty="0">
                <a:solidFill>
                  <a:srgbClr val="FF0000"/>
                </a:solidFill>
              </a:rPr>
              <a:t>	</a:t>
            </a:r>
            <a:r>
              <a:rPr lang="en-IE" dirty="0"/>
              <a:t>“Nominations to the World Heritage List are not considered unless the nominated property has already been included on the State Party’s Tentative List” (OG, par. 63).</a:t>
            </a:r>
            <a:endParaRPr lang="en-GB" dirty="0"/>
          </a:p>
          <a:p>
            <a:pPr marL="0" indent="0">
              <a:buNone/>
            </a:pPr>
            <a:endParaRPr lang="en-US" dirty="0"/>
          </a:p>
        </p:txBody>
      </p:sp>
    </p:spTree>
    <p:extLst>
      <p:ext uri="{BB962C8B-B14F-4D97-AF65-F5344CB8AC3E}">
        <p14:creationId xmlns:p14="http://schemas.microsoft.com/office/powerpoint/2010/main" val="4011554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UNESCO TENTATIVE LIST SUBMISSION FORMAT</a:t>
            </a:r>
          </a:p>
        </p:txBody>
      </p:sp>
      <p:sp>
        <p:nvSpPr>
          <p:cNvPr id="3" name="Content Placeholder 2"/>
          <p:cNvSpPr>
            <a:spLocks noGrp="1"/>
          </p:cNvSpPr>
          <p:nvPr>
            <p:ph idx="1"/>
          </p:nvPr>
        </p:nvSpPr>
        <p:spPr/>
        <p:txBody>
          <a:bodyPr>
            <a:normAutofit/>
          </a:bodyPr>
          <a:lstStyle/>
          <a:p>
            <a:r>
              <a:rPr lang="en-US" dirty="0"/>
              <a:t>Submitted by the State Party (Parties in the case of a trans-boundary nomination)</a:t>
            </a:r>
          </a:p>
          <a:p>
            <a:r>
              <a:rPr lang="en-US" dirty="0"/>
              <a:t>Name of the property, locational details</a:t>
            </a:r>
          </a:p>
          <a:p>
            <a:r>
              <a:rPr lang="en-US" dirty="0"/>
              <a:t>Description</a:t>
            </a:r>
          </a:p>
          <a:p>
            <a:r>
              <a:rPr lang="en-US" dirty="0"/>
              <a:t>Justification of Outstanding Universal Value</a:t>
            </a:r>
          </a:p>
          <a:p>
            <a:r>
              <a:rPr lang="en-US" dirty="0"/>
              <a:t>Criteria Met</a:t>
            </a:r>
          </a:p>
          <a:p>
            <a:r>
              <a:rPr lang="en-US" dirty="0"/>
              <a:t>Statements of authenticity and integrity</a:t>
            </a:r>
          </a:p>
          <a:p>
            <a:r>
              <a:rPr lang="en-US" dirty="0"/>
              <a:t>Comparison with similar properties</a:t>
            </a:r>
          </a:p>
        </p:txBody>
      </p:sp>
    </p:spTree>
    <p:extLst>
      <p:ext uri="{BB962C8B-B14F-4D97-AF65-F5344CB8AC3E}">
        <p14:creationId xmlns:p14="http://schemas.microsoft.com/office/powerpoint/2010/main" val="26546478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IE" b="1" dirty="0"/>
              <a:t>OUV – operational guidelines</a:t>
            </a:r>
            <a:endParaRPr lang="en-GB" b="1" dirty="0"/>
          </a:p>
        </p:txBody>
      </p:sp>
      <p:sp>
        <p:nvSpPr>
          <p:cNvPr id="66563" name="Rectangle 3"/>
          <p:cNvSpPr>
            <a:spLocks noGrp="1" noChangeArrowheads="1"/>
          </p:cNvSpPr>
          <p:nvPr>
            <p:ph type="body" idx="1"/>
          </p:nvPr>
        </p:nvSpPr>
        <p:spPr>
          <a:xfrm>
            <a:off x="1981200" y="1268414"/>
            <a:ext cx="8229600" cy="5329237"/>
          </a:xfrm>
        </p:spPr>
        <p:txBody>
          <a:bodyPr>
            <a:normAutofit fontScale="92500" lnSpcReduction="10000"/>
          </a:bodyPr>
          <a:lstStyle/>
          <a:p>
            <a:pPr>
              <a:lnSpc>
                <a:spcPct val="80000"/>
              </a:lnSpc>
              <a:buFontTx/>
              <a:buNone/>
            </a:pPr>
            <a:endParaRPr lang="en-GB" sz="1600" i="1" dirty="0"/>
          </a:p>
          <a:p>
            <a:pPr>
              <a:lnSpc>
                <a:spcPct val="80000"/>
              </a:lnSpc>
              <a:buFontTx/>
              <a:buNone/>
            </a:pPr>
            <a:r>
              <a:rPr lang="en-GB" sz="2400" i="1" dirty="0"/>
              <a:t>(</a:t>
            </a:r>
            <a:r>
              <a:rPr lang="en-GB" sz="2400" i="1" dirty="0" err="1"/>
              <a:t>i</a:t>
            </a:r>
            <a:r>
              <a:rPr lang="en-GB" sz="2400" i="1" dirty="0"/>
              <a:t>)  Represent a masterpiece of </a:t>
            </a:r>
            <a:r>
              <a:rPr lang="en-GB" sz="2400" b="1" i="1" dirty="0"/>
              <a:t>human creative genius</a:t>
            </a:r>
            <a:r>
              <a:rPr lang="en-GB" sz="2400" i="1" dirty="0"/>
              <a:t>;</a:t>
            </a:r>
          </a:p>
          <a:p>
            <a:pPr>
              <a:lnSpc>
                <a:spcPct val="80000"/>
              </a:lnSpc>
              <a:buFontTx/>
              <a:buNone/>
            </a:pPr>
            <a:r>
              <a:rPr lang="en-GB" sz="2400" i="1" dirty="0"/>
              <a:t>(ii) Exhibit an important interchange of human values, over a span of time or within a cultural area of the world, on developments in architecture or technology, monumental arts, town planning or landscape design;</a:t>
            </a:r>
          </a:p>
          <a:p>
            <a:pPr>
              <a:lnSpc>
                <a:spcPct val="80000"/>
              </a:lnSpc>
              <a:buFontTx/>
              <a:buNone/>
            </a:pPr>
            <a:r>
              <a:rPr lang="en-GB" sz="2400" i="1" dirty="0"/>
              <a:t>(iii) Bear a </a:t>
            </a:r>
            <a:r>
              <a:rPr lang="en-GB" sz="2400" b="1" i="1" dirty="0"/>
              <a:t>unique or at least exceptional testimony </a:t>
            </a:r>
            <a:r>
              <a:rPr lang="en-GB" sz="2400" i="1" dirty="0"/>
              <a:t>to a cultural tradition or to a civilization which is living or which has disappeared;</a:t>
            </a:r>
          </a:p>
          <a:p>
            <a:pPr>
              <a:lnSpc>
                <a:spcPct val="80000"/>
              </a:lnSpc>
              <a:buFontTx/>
              <a:buNone/>
            </a:pPr>
            <a:r>
              <a:rPr lang="en-GB" sz="2400" i="1" dirty="0"/>
              <a:t>(iv) Be an </a:t>
            </a:r>
            <a:r>
              <a:rPr lang="en-GB" sz="2400" b="1" i="1" dirty="0"/>
              <a:t>outstanding example </a:t>
            </a:r>
            <a:r>
              <a:rPr lang="en-GB" sz="2400" i="1" dirty="0"/>
              <a:t>of a type of building or architectural or technological ensemble or landscape which illustrates (a) significant stage(s) in human history;</a:t>
            </a:r>
          </a:p>
          <a:p>
            <a:pPr>
              <a:lnSpc>
                <a:spcPct val="80000"/>
              </a:lnSpc>
              <a:buFontTx/>
              <a:buNone/>
            </a:pPr>
            <a:r>
              <a:rPr lang="en-GB" sz="2400" i="1" dirty="0"/>
              <a:t>(v) Be an outstanding example of a traditional human settlement, land-use, or sea-use which is representative of a culture (or cultures), or human interaction with the environment especially when it has become vulnerable under the impact of irreversible change;</a:t>
            </a:r>
          </a:p>
          <a:p>
            <a:pPr>
              <a:lnSpc>
                <a:spcPct val="80000"/>
              </a:lnSpc>
              <a:buFontTx/>
              <a:buNone/>
            </a:pPr>
            <a:r>
              <a:rPr lang="en-GB" sz="2400" i="1" dirty="0"/>
              <a:t>(vi) Be directly or tangibly associated with events or living traditions, with ideas, or with beliefs, with artistic and literary works of outstanding universal significance (This needs to be evaluated  with other criteria……….</a:t>
            </a:r>
          </a:p>
          <a:p>
            <a:pPr>
              <a:lnSpc>
                <a:spcPct val="80000"/>
              </a:lnSpc>
              <a:buFontTx/>
              <a:buNone/>
            </a:pPr>
            <a:endParaRPr lang="en-GB" sz="2000" i="1" dirty="0"/>
          </a:p>
        </p:txBody>
      </p:sp>
    </p:spTree>
    <p:extLst>
      <p:ext uri="{BB962C8B-B14F-4D97-AF65-F5344CB8AC3E}">
        <p14:creationId xmlns:p14="http://schemas.microsoft.com/office/powerpoint/2010/main" val="1413745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AC5452-1DF9-9A45-86BB-E35CCB1EFD89}"/>
              </a:ext>
            </a:extLst>
          </p:cNvPr>
          <p:cNvSpPr>
            <a:spLocks noGrp="1"/>
          </p:cNvSpPr>
          <p:nvPr>
            <p:ph type="title"/>
          </p:nvPr>
        </p:nvSpPr>
        <p:spPr/>
        <p:txBody>
          <a:bodyPr/>
          <a:lstStyle/>
          <a:p>
            <a:r>
              <a:rPr lang="en-GB" dirty="0"/>
              <a:t>Tentative Lists</a:t>
            </a:r>
            <a:endParaRPr lang="en-US" dirty="0"/>
          </a:p>
        </p:txBody>
      </p:sp>
      <p:sp>
        <p:nvSpPr>
          <p:cNvPr id="3" name="Content Placeholder 2">
            <a:extLst>
              <a:ext uri="{FF2B5EF4-FFF2-40B4-BE49-F238E27FC236}">
                <a16:creationId xmlns="" xmlns:a16="http://schemas.microsoft.com/office/drawing/2014/main" id="{18BE8197-F41F-E440-BE17-778CDF0B4EE1}"/>
              </a:ext>
            </a:extLst>
          </p:cNvPr>
          <p:cNvSpPr>
            <a:spLocks noGrp="1"/>
          </p:cNvSpPr>
          <p:nvPr>
            <p:ph idx="1"/>
          </p:nvPr>
        </p:nvSpPr>
        <p:spPr/>
        <p:txBody>
          <a:bodyPr/>
          <a:lstStyle/>
          <a:p>
            <a:r>
              <a:rPr lang="en-GB" dirty="0"/>
              <a:t>properties which the State Party intends to consider for nomination to the World Heritage List</a:t>
            </a:r>
          </a:p>
          <a:p>
            <a:r>
              <a:rPr lang="en-US" dirty="0">
                <a:solidFill>
                  <a:prstClr val="black"/>
                </a:solidFill>
              </a:rPr>
              <a:t>a Tentative List Submission Format, containing the name of properties, their geographical location, a brief description, and justification of their </a:t>
            </a:r>
            <a:r>
              <a:rPr lang="en-GB" dirty="0">
                <a:solidFill>
                  <a:prstClr val="black"/>
                </a:solidFill>
              </a:rPr>
              <a:t>Outstanding Universal Value.</a:t>
            </a:r>
            <a:endParaRPr lang="en-GB" dirty="0"/>
          </a:p>
          <a:p>
            <a:endParaRPr lang="en-US" dirty="0"/>
          </a:p>
        </p:txBody>
      </p:sp>
    </p:spTree>
    <p:extLst>
      <p:ext uri="{BB962C8B-B14F-4D97-AF65-F5344CB8AC3E}">
        <p14:creationId xmlns:p14="http://schemas.microsoft.com/office/powerpoint/2010/main" val="89535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9392"/>
            <a:ext cx="8229600" cy="1143000"/>
          </a:xfrm>
        </p:spPr>
        <p:txBody>
          <a:bodyPr/>
          <a:lstStyle/>
          <a:p>
            <a:r>
              <a:rPr lang="en-US" b="1" dirty="0"/>
              <a:t>Key Message </a:t>
            </a:r>
          </a:p>
        </p:txBody>
      </p:sp>
      <p:sp>
        <p:nvSpPr>
          <p:cNvPr id="3" name="Content Placeholder 2"/>
          <p:cNvSpPr>
            <a:spLocks noGrp="1"/>
          </p:cNvSpPr>
          <p:nvPr>
            <p:ph idx="1"/>
          </p:nvPr>
        </p:nvSpPr>
        <p:spPr>
          <a:xfrm>
            <a:off x="1981200" y="1124745"/>
            <a:ext cx="8229600" cy="4525963"/>
          </a:xfrm>
        </p:spPr>
        <p:txBody>
          <a:bodyPr>
            <a:normAutofit/>
          </a:bodyPr>
          <a:lstStyle/>
          <a:p>
            <a:r>
              <a:rPr lang="en-US" dirty="0"/>
              <a:t>Clear focus on all sections of the UNESCO Tentative List Submission relating to OUV.</a:t>
            </a:r>
          </a:p>
          <a:p>
            <a:r>
              <a:rPr lang="en-US" dirty="0"/>
              <a:t>Assessing OUV…To be deemed of Outstanding Universal Value as well as meeting one or more on the criteria set out in the Operational Guidelines (see OG, par. 77),</a:t>
            </a:r>
          </a:p>
          <a:p>
            <a:pPr marL="0" indent="0">
              <a:buNone/>
            </a:pPr>
            <a:r>
              <a:rPr lang="en-US" dirty="0"/>
              <a:t>… </a:t>
            </a:r>
            <a:r>
              <a:rPr lang="en-US" b="1" dirty="0"/>
              <a:t>a property must also meet the conditions of integrity and authenticity and must have an adequate protection and management system to ensure its safeguarding (see OG, par. 78)</a:t>
            </a:r>
          </a:p>
          <a:p>
            <a:endParaRPr lang="en-US" dirty="0"/>
          </a:p>
          <a:p>
            <a:endParaRPr lang="en-US" dirty="0"/>
          </a:p>
        </p:txBody>
      </p:sp>
    </p:spTree>
    <p:extLst>
      <p:ext uri="{BB962C8B-B14F-4D97-AF65-F5344CB8AC3E}">
        <p14:creationId xmlns:p14="http://schemas.microsoft.com/office/powerpoint/2010/main" val="42291878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294967295"/>
          </p:nvPr>
        </p:nvSpPr>
        <p:spPr>
          <a:xfrm>
            <a:off x="9984983" y="6920918"/>
            <a:ext cx="586408" cy="268139"/>
          </a:xfrm>
        </p:spPr>
        <p:txBody>
          <a:bodyPr/>
          <a:lstStyle/>
          <a:p>
            <a:pPr>
              <a:defRPr/>
            </a:pPr>
            <a:fld id="{CC7A9A8F-A723-47DB-90F8-A708BEDF83DD}" type="slidenum">
              <a:rPr lang="en-US" smtClean="0"/>
              <a:pPr>
                <a:defRPr/>
              </a:pPr>
              <a:t>51</a:t>
            </a:fld>
            <a:endParaRPr lang="en-US" dirty="0"/>
          </a:p>
        </p:txBody>
      </p:sp>
      <p:sp>
        <p:nvSpPr>
          <p:cNvPr id="9" name="Titre 8"/>
          <p:cNvSpPr>
            <a:spLocks noGrp="1"/>
          </p:cNvSpPr>
          <p:nvPr>
            <p:ph type="title" idx="4294967295"/>
          </p:nvPr>
        </p:nvSpPr>
        <p:spPr>
          <a:xfrm>
            <a:off x="1775400" y="1"/>
            <a:ext cx="8641200" cy="548679"/>
          </a:xfrm>
        </p:spPr>
        <p:txBody>
          <a:bodyPr/>
          <a:lstStyle/>
          <a:p>
            <a:pPr algn="r"/>
            <a:r>
              <a:rPr lang="fr-FR" sz="1600" dirty="0"/>
              <a:t>ICOMOS Evaluation </a:t>
            </a:r>
            <a:r>
              <a:rPr lang="fr-FR" sz="1600" dirty="0" err="1"/>
              <a:t>Procedure</a:t>
            </a:r>
            <a:endParaRPr lang="fr-FR" sz="1600" dirty="0"/>
          </a:p>
        </p:txBody>
      </p:sp>
      <p:grpSp>
        <p:nvGrpSpPr>
          <p:cNvPr id="6" name="Groupe 5"/>
          <p:cNvGrpSpPr/>
          <p:nvPr/>
        </p:nvGrpSpPr>
        <p:grpSpPr>
          <a:xfrm>
            <a:off x="2351585" y="1601690"/>
            <a:ext cx="7504113" cy="3987551"/>
            <a:chOff x="535562" y="1340768"/>
            <a:chExt cx="7504113" cy="3987551"/>
          </a:xfrm>
        </p:grpSpPr>
        <p:sp>
          <p:nvSpPr>
            <p:cNvPr id="36" name="Text Box 3"/>
            <p:cNvSpPr txBox="1">
              <a:spLocks noChangeArrowheads="1"/>
            </p:cNvSpPr>
            <p:nvPr/>
          </p:nvSpPr>
          <p:spPr bwMode="auto">
            <a:xfrm>
              <a:off x="535562" y="1340768"/>
              <a:ext cx="7504113" cy="666980"/>
            </a:xfrm>
            <a:prstGeom prst="rect">
              <a:avLst/>
            </a:prstGeom>
            <a:solidFill>
              <a:srgbClr val="CCFFCC"/>
            </a:solidFill>
            <a:ln w="9525">
              <a:miter lim="800000"/>
              <a:headEnd/>
              <a:tailEnd/>
            </a:ln>
            <a:scene3d>
              <a:camera prst="legacyPerspectiveBottom">
                <a:rot lat="300000" lon="0" rev="0"/>
              </a:camera>
              <a:lightRig rig="legacyFlat3" dir="t"/>
            </a:scene3d>
            <a:sp3d extrusionH="121893000" prstMaterial="legacyMatte">
              <a:bevelT w="13500" h="13500" prst="angle"/>
              <a:bevelB w="13500" h="13500" prst="angle"/>
              <a:extrusionClr>
                <a:srgbClr val="CCFFCC"/>
              </a:extrusionClr>
            </a:sp3d>
          </p:spPr>
          <p:txBody>
            <a:bodyPr lIns="91429" tIns="45715" rIns="91429" bIns="45715">
              <a:flatTx/>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GB" altLang="en-US" sz="2400" b="1" dirty="0">
                  <a:solidFill>
                    <a:srgbClr val="000000"/>
                  </a:solidFill>
                  <a:ea typeface="MS Gothic" pitchFamily="49" charset="-128"/>
                  <a:cs typeface="Arial" pitchFamily="34" charset="0"/>
                </a:rPr>
                <a:t>OUTSTANDING UNIVERSAL VALUE</a:t>
              </a:r>
              <a:br>
                <a:rPr lang="en-GB" altLang="en-US" sz="2400" b="1" dirty="0">
                  <a:solidFill>
                    <a:srgbClr val="000000"/>
                  </a:solidFill>
                  <a:ea typeface="MS Gothic" pitchFamily="49" charset="-128"/>
                  <a:cs typeface="Arial" pitchFamily="34" charset="0"/>
                </a:rPr>
              </a:br>
              <a:endParaRPr lang="en-GB" altLang="en-US" sz="2400" b="1" i="1" dirty="0">
                <a:solidFill>
                  <a:srgbClr val="000000"/>
                </a:solidFill>
                <a:ea typeface="MS Gothic" pitchFamily="49" charset="-128"/>
                <a:cs typeface="Arial" pitchFamily="34" charset="0"/>
              </a:endParaRPr>
            </a:p>
          </p:txBody>
        </p:sp>
        <p:sp>
          <p:nvSpPr>
            <p:cNvPr id="37" name="AutoShape 4"/>
            <p:cNvSpPr>
              <a:spLocks noChangeArrowheads="1"/>
            </p:cNvSpPr>
            <p:nvPr/>
          </p:nvSpPr>
          <p:spPr bwMode="auto">
            <a:xfrm rot="16491769">
              <a:off x="-3125" y="2771625"/>
              <a:ext cx="3298287" cy="1598613"/>
            </a:xfrm>
            <a:prstGeom prst="homePlate">
              <a:avLst>
                <a:gd name="adj" fmla="val 59879"/>
              </a:avLst>
            </a:prstGeom>
            <a:solidFill>
              <a:srgbClr val="FFFF99"/>
            </a:solidFill>
            <a:ln w="9525">
              <a:miter lim="800000"/>
              <a:headEnd/>
              <a:tailEnd/>
            </a:ln>
            <a:scene3d>
              <a:camera prst="legacyPerspectiveBottom">
                <a:rot lat="21299970" lon="1799995" rev="0"/>
              </a:camera>
              <a:lightRig rig="legacyFlat3" dir="t"/>
            </a:scene3d>
            <a:sp3d extrusionH="430200" prstMaterial="legacyMatte">
              <a:bevelT w="13500" h="13500" prst="angle"/>
              <a:bevelB w="13500" h="13500" prst="angle"/>
              <a:extrusionClr>
                <a:srgbClr val="FFFF99"/>
              </a:extrusionClr>
            </a:sp3d>
          </p:spPr>
          <p:txBody>
            <a:bodyPr lIns="91429" tIns="45715" rIns="91429" bIns="45715">
              <a:flatTx/>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GB" altLang="en-US" sz="800">
                <a:solidFill>
                  <a:srgbClr val="000000"/>
                </a:solidFill>
                <a:ea typeface="MS Gothic" pitchFamily="49" charset="-128"/>
                <a:cs typeface="Arial" pitchFamily="34" charset="0"/>
              </a:endParaRPr>
            </a:p>
            <a:p>
              <a:pPr eaLnBrk="1" hangingPunct="1">
                <a:defRPr/>
              </a:pPr>
              <a:endParaRPr lang="en-GB" altLang="en-US">
                <a:solidFill>
                  <a:srgbClr val="000000"/>
                </a:solidFill>
                <a:latin typeface="Kristen ITC" pitchFamily="66" charset="0"/>
                <a:ea typeface="MS Gothic" pitchFamily="49" charset="-128"/>
                <a:cs typeface="Arial" pitchFamily="34" charset="0"/>
              </a:endParaRPr>
            </a:p>
            <a:p>
              <a:pPr algn="ctr" eaLnBrk="1" hangingPunct="1">
                <a:defRPr/>
              </a:pPr>
              <a:endParaRPr lang="en-GB" altLang="en-US" b="1">
                <a:solidFill>
                  <a:srgbClr val="000000"/>
                </a:solidFill>
                <a:ea typeface="MS Gothic" pitchFamily="49" charset="-128"/>
                <a:cs typeface="Arial" pitchFamily="34" charset="0"/>
              </a:endParaRPr>
            </a:p>
            <a:p>
              <a:pPr algn="ctr" eaLnBrk="1" hangingPunct="1">
                <a:defRPr/>
              </a:pPr>
              <a:r>
                <a:rPr lang="en-GB" altLang="en-US" b="1">
                  <a:solidFill>
                    <a:srgbClr val="000000"/>
                  </a:solidFill>
                  <a:ea typeface="MS Gothic" pitchFamily="49" charset="-128"/>
                  <a:cs typeface="Arial" pitchFamily="34" charset="0"/>
                </a:rPr>
                <a:t>CRITERIA  MET</a:t>
              </a:r>
            </a:p>
          </p:txBody>
        </p:sp>
        <p:sp>
          <p:nvSpPr>
            <p:cNvPr id="38" name="AutoShape 5"/>
            <p:cNvSpPr>
              <a:spLocks noChangeArrowheads="1"/>
            </p:cNvSpPr>
            <p:nvPr/>
          </p:nvSpPr>
          <p:spPr bwMode="auto">
            <a:xfrm rot="16491769">
              <a:off x="2870991" y="3229573"/>
              <a:ext cx="2753879" cy="1230312"/>
            </a:xfrm>
            <a:prstGeom prst="homePlate">
              <a:avLst>
                <a:gd name="adj" fmla="val 64996"/>
              </a:avLst>
            </a:prstGeom>
            <a:solidFill>
              <a:srgbClr val="FFCC99"/>
            </a:solidFill>
            <a:ln w="9525">
              <a:miter lim="800000"/>
              <a:headEnd/>
              <a:tailEnd/>
            </a:ln>
            <a:scene3d>
              <a:camera prst="legacyPerspectiveBottom">
                <a:rot lat="1500000" lon="0" rev="0"/>
              </a:camera>
              <a:lightRig rig="legacyFlat3" dir="t"/>
            </a:scene3d>
            <a:sp3d extrusionH="887400" prstMaterial="legacyMatte">
              <a:bevelT w="13500" h="13500" prst="angle"/>
              <a:bevelB w="13500" h="13500" prst="angle"/>
              <a:extrusionClr>
                <a:srgbClr val="FFCC99"/>
              </a:extrusionClr>
            </a:sp3d>
          </p:spPr>
          <p:txBody>
            <a:bodyPr lIns="91429" tIns="45715" rIns="91429" bIns="45715">
              <a:flatTx/>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GB" altLang="en-US" dirty="0">
                <a:solidFill>
                  <a:srgbClr val="000000"/>
                </a:solidFill>
                <a:ea typeface="MS Gothic" pitchFamily="49" charset="-128"/>
                <a:cs typeface="Arial" pitchFamily="34" charset="0"/>
              </a:endParaRPr>
            </a:p>
            <a:p>
              <a:pPr algn="ctr" eaLnBrk="1" hangingPunct="1">
                <a:defRPr/>
              </a:pPr>
              <a:r>
                <a:rPr lang="en-GB" altLang="en-US" b="1" dirty="0">
                  <a:solidFill>
                    <a:srgbClr val="000000"/>
                  </a:solidFill>
                  <a:ea typeface="MS Gothic" pitchFamily="49" charset="-128"/>
                  <a:cs typeface="Arial" pitchFamily="34" charset="0"/>
                </a:rPr>
                <a:t>INTEGRITY &amp; AUTHENTICITY</a:t>
              </a:r>
            </a:p>
          </p:txBody>
        </p:sp>
        <p:sp>
          <p:nvSpPr>
            <p:cNvPr id="39" name="AutoShape 6"/>
            <p:cNvSpPr>
              <a:spLocks noChangeArrowheads="1"/>
            </p:cNvSpPr>
            <p:nvPr/>
          </p:nvSpPr>
          <p:spPr bwMode="auto">
            <a:xfrm rot="15994393">
              <a:off x="5441731" y="2831975"/>
              <a:ext cx="3495675" cy="1497013"/>
            </a:xfrm>
            <a:prstGeom prst="homePlate">
              <a:avLst>
                <a:gd name="adj" fmla="val 67794"/>
              </a:avLst>
            </a:prstGeom>
            <a:solidFill>
              <a:srgbClr val="99CCFF"/>
            </a:solidFill>
            <a:ln w="9525">
              <a:miter lim="800000"/>
              <a:headEnd/>
              <a:tailEnd/>
            </a:ln>
            <a:scene3d>
              <a:camera prst="legacyPerspectiveFront">
                <a:rot lat="20399980" lon="20699957" rev="0"/>
              </a:camera>
              <a:lightRig rig="legacyFlat2" dir="t"/>
            </a:scene3d>
            <a:sp3d extrusionH="430200" prstMaterial="legacyMatte">
              <a:bevelT w="13500" h="13500" prst="angle"/>
              <a:bevelB w="13500" h="13500" prst="angle"/>
              <a:extrusionClr>
                <a:srgbClr val="99CCFF"/>
              </a:extrusionClr>
            </a:sp3d>
          </p:spPr>
          <p:txBody>
            <a:bodyPr lIns="91429" tIns="45715" rIns="91429" bIns="45715">
              <a:flatTx/>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GB" altLang="en-US" sz="800">
                <a:solidFill>
                  <a:srgbClr val="000000"/>
                </a:solidFill>
                <a:ea typeface="MS Gothic" pitchFamily="49" charset="-128"/>
                <a:cs typeface="Arial" pitchFamily="34" charset="0"/>
              </a:endParaRPr>
            </a:p>
            <a:p>
              <a:pPr algn="ctr" eaLnBrk="1" hangingPunct="1">
                <a:defRPr/>
              </a:pPr>
              <a:endParaRPr lang="en-GB" altLang="en-US" b="1">
                <a:solidFill>
                  <a:srgbClr val="000000"/>
                </a:solidFill>
                <a:ea typeface="MS Gothic" pitchFamily="49" charset="-128"/>
                <a:cs typeface="Arial" pitchFamily="34" charset="0"/>
              </a:endParaRPr>
            </a:p>
            <a:p>
              <a:pPr algn="ctr" eaLnBrk="1" hangingPunct="1">
                <a:defRPr/>
              </a:pPr>
              <a:r>
                <a:rPr lang="en-GB" altLang="en-US" b="1">
                  <a:solidFill>
                    <a:srgbClr val="000000"/>
                  </a:solidFill>
                  <a:ea typeface="MS Gothic" pitchFamily="49" charset="-128"/>
                  <a:cs typeface="Arial" pitchFamily="34" charset="0"/>
                </a:rPr>
                <a:t>PROTECTION </a:t>
              </a:r>
            </a:p>
            <a:p>
              <a:pPr algn="ctr" eaLnBrk="1" hangingPunct="1">
                <a:defRPr/>
              </a:pPr>
              <a:r>
                <a:rPr lang="en-GB" altLang="en-US" b="1">
                  <a:solidFill>
                    <a:srgbClr val="000000"/>
                  </a:solidFill>
                  <a:ea typeface="MS Gothic" pitchFamily="49" charset="-128"/>
                  <a:cs typeface="Arial" pitchFamily="34" charset="0"/>
                </a:rPr>
                <a:t>MANAGEMENT</a:t>
              </a:r>
            </a:p>
          </p:txBody>
        </p:sp>
      </p:grpSp>
      <p:sp>
        <p:nvSpPr>
          <p:cNvPr id="2" name="Rectangle 1"/>
          <p:cNvSpPr/>
          <p:nvPr/>
        </p:nvSpPr>
        <p:spPr>
          <a:xfrm>
            <a:off x="1775401" y="5734997"/>
            <a:ext cx="8641199" cy="707886"/>
          </a:xfrm>
          <a:prstGeom prst="rect">
            <a:avLst/>
          </a:prstGeom>
        </p:spPr>
        <p:txBody>
          <a:bodyPr wrap="square">
            <a:spAutoFit/>
          </a:bodyPr>
          <a:lstStyle/>
          <a:p>
            <a:pPr algn="ctr" eaLnBrk="1" hangingPunct="1">
              <a:defRPr/>
            </a:pPr>
            <a:r>
              <a:rPr lang="fr-FR" altLang="en-US" sz="2000" b="1" dirty="0">
                <a:latin typeface="Helvetica" panose="020B0604020202020204" pitchFamily="34" charset="0"/>
                <a:ea typeface="MS Gothic" pitchFamily="49" charset="-128"/>
                <a:cs typeface="Helvetica" panose="020B0604020202020204" pitchFamily="34" charset="0"/>
              </a:rPr>
              <a:t>All </a:t>
            </a:r>
            <a:r>
              <a:rPr lang="fr-FR" altLang="en-US" sz="2000" b="1" dirty="0" err="1">
                <a:latin typeface="Helvetica" panose="020B0604020202020204" pitchFamily="34" charset="0"/>
                <a:ea typeface="MS Gothic" pitchFamily="49" charset="-128"/>
                <a:cs typeface="Helvetica" panose="020B0604020202020204" pitchFamily="34" charset="0"/>
              </a:rPr>
              <a:t>pillars</a:t>
            </a:r>
            <a:r>
              <a:rPr lang="fr-FR" altLang="en-US" sz="2000" b="1" dirty="0">
                <a:latin typeface="Helvetica" panose="020B0604020202020204" pitchFamily="34" charset="0"/>
                <a:ea typeface="MS Gothic" pitchFamily="49" charset="-128"/>
                <a:cs typeface="Helvetica" panose="020B0604020202020204" pitchFamily="34" charset="0"/>
              </a:rPr>
              <a:t> must </a:t>
            </a:r>
            <a:r>
              <a:rPr lang="fr-FR" altLang="en-US" sz="2000" b="1" dirty="0" err="1">
                <a:latin typeface="Helvetica" panose="020B0604020202020204" pitchFamily="34" charset="0"/>
                <a:ea typeface="MS Gothic" pitchFamily="49" charset="-128"/>
                <a:cs typeface="Helvetica" panose="020B0604020202020204" pitchFamily="34" charset="0"/>
              </a:rPr>
              <a:t>be</a:t>
            </a:r>
            <a:r>
              <a:rPr lang="fr-FR" altLang="en-US" sz="2000" b="1" dirty="0">
                <a:latin typeface="Helvetica" panose="020B0604020202020204" pitchFamily="34" charset="0"/>
                <a:ea typeface="MS Gothic" pitchFamily="49" charset="-128"/>
                <a:cs typeface="Helvetica" panose="020B0604020202020204" pitchFamily="34" charset="0"/>
              </a:rPr>
              <a:t> in place for </a:t>
            </a:r>
            <a:r>
              <a:rPr lang="fr-FR" altLang="en-US" sz="2000" b="1" dirty="0" err="1">
                <a:latin typeface="Helvetica" panose="020B0604020202020204" pitchFamily="34" charset="0"/>
                <a:ea typeface="MS Gothic" pitchFamily="49" charset="-128"/>
                <a:cs typeface="Helvetica" panose="020B0604020202020204" pitchFamily="34" charset="0"/>
              </a:rPr>
              <a:t>Outstanding</a:t>
            </a:r>
            <a:r>
              <a:rPr lang="fr-FR" altLang="en-US" sz="2000" b="1" dirty="0">
                <a:latin typeface="Helvetica" panose="020B0604020202020204" pitchFamily="34" charset="0"/>
                <a:ea typeface="MS Gothic" pitchFamily="49" charset="-128"/>
                <a:cs typeface="Helvetica" panose="020B0604020202020204" pitchFamily="34" charset="0"/>
              </a:rPr>
              <a:t> Universal Value to </a:t>
            </a:r>
            <a:r>
              <a:rPr lang="fr-FR" altLang="en-US" sz="2000" b="1" dirty="0" err="1">
                <a:latin typeface="Helvetica" panose="020B0604020202020204" pitchFamily="34" charset="0"/>
                <a:ea typeface="MS Gothic" pitchFamily="49" charset="-128"/>
                <a:cs typeface="Helvetica" panose="020B0604020202020204" pitchFamily="34" charset="0"/>
              </a:rPr>
              <a:t>be</a:t>
            </a:r>
            <a:r>
              <a:rPr lang="fr-FR" altLang="en-US" sz="2000" b="1" dirty="0">
                <a:latin typeface="Helvetica" panose="020B0604020202020204" pitchFamily="34" charset="0"/>
                <a:ea typeface="MS Gothic" pitchFamily="49" charset="-128"/>
                <a:cs typeface="Helvetica" panose="020B0604020202020204" pitchFamily="34" charset="0"/>
              </a:rPr>
              <a:t> </a:t>
            </a:r>
            <a:r>
              <a:rPr lang="fr-FR" altLang="en-US" sz="2000" b="1" dirty="0" err="1">
                <a:latin typeface="Helvetica" panose="020B0604020202020204" pitchFamily="34" charset="0"/>
                <a:ea typeface="MS Gothic" pitchFamily="49" charset="-128"/>
                <a:cs typeface="Helvetica" panose="020B0604020202020204" pitchFamily="34" charset="0"/>
              </a:rPr>
              <a:t>demonstrated</a:t>
            </a:r>
            <a:r>
              <a:rPr lang="fr-FR" altLang="en-US" sz="2000" b="1" dirty="0">
                <a:latin typeface="Helvetica" panose="020B0604020202020204" pitchFamily="34" charset="0"/>
                <a:ea typeface="MS Gothic" pitchFamily="49" charset="-128"/>
                <a:cs typeface="Helvetica" panose="020B0604020202020204" pitchFamily="34" charset="0"/>
              </a:rPr>
              <a:t>.  </a:t>
            </a:r>
            <a:r>
              <a:rPr lang="fr-FR" altLang="en-US" sz="2000" b="1" dirty="0" err="1">
                <a:latin typeface="Helvetica" panose="020B0604020202020204" pitchFamily="34" charset="0"/>
                <a:ea typeface="MS Gothic" pitchFamily="49" charset="-128"/>
                <a:cs typeface="Helvetica" panose="020B0604020202020204" pitchFamily="34" charset="0"/>
              </a:rPr>
              <a:t>Operational</a:t>
            </a:r>
            <a:r>
              <a:rPr lang="fr-FR" altLang="en-US" sz="2000" b="1" dirty="0">
                <a:latin typeface="Helvetica" panose="020B0604020202020204" pitchFamily="34" charset="0"/>
                <a:ea typeface="MS Gothic" pitchFamily="49" charset="-128"/>
                <a:cs typeface="Helvetica" panose="020B0604020202020204" pitchFamily="34" charset="0"/>
              </a:rPr>
              <a:t> Guidelines: </a:t>
            </a:r>
            <a:r>
              <a:rPr lang="fr-FR" altLang="en-US" sz="2000" b="1" dirty="0" err="1">
                <a:latin typeface="Helvetica" panose="020B0604020202020204" pitchFamily="34" charset="0"/>
                <a:ea typeface="MS Gothic" pitchFamily="49" charset="-128"/>
                <a:cs typeface="Helvetica" panose="020B0604020202020204" pitchFamily="34" charset="0"/>
              </a:rPr>
              <a:t>Paragraphs</a:t>
            </a:r>
            <a:r>
              <a:rPr lang="fr-FR" altLang="en-US" sz="2000" b="1" dirty="0">
                <a:latin typeface="Helvetica" panose="020B0604020202020204" pitchFamily="34" charset="0"/>
                <a:ea typeface="MS Gothic" pitchFamily="49" charset="-128"/>
                <a:cs typeface="Helvetica" panose="020B0604020202020204" pitchFamily="34" charset="0"/>
              </a:rPr>
              <a:t> 77 &amp; 78</a:t>
            </a:r>
          </a:p>
        </p:txBody>
      </p:sp>
      <p:sp>
        <p:nvSpPr>
          <p:cNvPr id="5" name="Rectangle 4"/>
          <p:cNvSpPr/>
          <p:nvPr/>
        </p:nvSpPr>
        <p:spPr>
          <a:xfrm>
            <a:off x="1775401" y="621294"/>
            <a:ext cx="8641198" cy="830997"/>
          </a:xfrm>
          <a:prstGeom prst="rect">
            <a:avLst/>
          </a:prstGeom>
        </p:spPr>
        <p:txBody>
          <a:bodyPr wrap="square">
            <a:spAutoFit/>
          </a:bodyPr>
          <a:lstStyle/>
          <a:p>
            <a:pPr algn="ctr" eaLnBrk="1" hangingPunct="1">
              <a:defRPr/>
            </a:pPr>
            <a:r>
              <a:rPr lang="fr-FR" altLang="en-US" sz="2400" b="1" dirty="0">
                <a:solidFill>
                  <a:srgbClr val="0F6734"/>
                </a:solidFill>
                <a:latin typeface="Helvetica" panose="020B0604020202020204" pitchFamily="34" charset="0"/>
                <a:ea typeface="MS Gothic" pitchFamily="49" charset="-128"/>
                <a:cs typeface="Helvetica" panose="020B0604020202020204" pitchFamily="34" charset="0"/>
              </a:rPr>
              <a:t>REMEMBER: The 3 </a:t>
            </a:r>
            <a:r>
              <a:rPr lang="fr-FR" altLang="en-US" sz="2400" b="1" dirty="0" err="1">
                <a:solidFill>
                  <a:srgbClr val="0F6734"/>
                </a:solidFill>
                <a:latin typeface="Helvetica" panose="020B0604020202020204" pitchFamily="34" charset="0"/>
                <a:ea typeface="MS Gothic" pitchFamily="49" charset="-128"/>
                <a:cs typeface="Helvetica" panose="020B0604020202020204" pitchFamily="34" charset="0"/>
              </a:rPr>
              <a:t>pillars</a:t>
            </a:r>
            <a:r>
              <a:rPr lang="fr-FR" altLang="en-US" sz="2400" b="1" dirty="0">
                <a:solidFill>
                  <a:srgbClr val="0F6734"/>
                </a:solidFill>
                <a:latin typeface="Helvetica" panose="020B0604020202020204" pitchFamily="34" charset="0"/>
                <a:ea typeface="MS Gothic" pitchFamily="49" charset="-128"/>
                <a:cs typeface="Helvetica" panose="020B0604020202020204" pitchFamily="34" charset="0"/>
              </a:rPr>
              <a:t> of the concept of</a:t>
            </a:r>
            <a:br>
              <a:rPr lang="fr-FR" altLang="en-US" sz="2400" b="1" dirty="0">
                <a:solidFill>
                  <a:srgbClr val="0F6734"/>
                </a:solidFill>
                <a:latin typeface="Helvetica" panose="020B0604020202020204" pitchFamily="34" charset="0"/>
                <a:ea typeface="MS Gothic" pitchFamily="49" charset="-128"/>
                <a:cs typeface="Helvetica" panose="020B0604020202020204" pitchFamily="34" charset="0"/>
              </a:rPr>
            </a:br>
            <a:r>
              <a:rPr lang="fr-FR" altLang="en-US" sz="2400" b="1" dirty="0">
                <a:solidFill>
                  <a:srgbClr val="0F6734"/>
                </a:solidFill>
                <a:latin typeface="Helvetica" panose="020B0604020202020204" pitchFamily="34" charset="0"/>
                <a:ea typeface="MS Gothic" pitchFamily="49" charset="-128"/>
                <a:cs typeface="Helvetica" panose="020B0604020202020204" pitchFamily="34" charset="0"/>
              </a:rPr>
              <a:t> </a:t>
            </a:r>
            <a:r>
              <a:rPr lang="fr-FR" altLang="en-US" sz="2400" b="1" dirty="0" err="1">
                <a:solidFill>
                  <a:srgbClr val="0F6734"/>
                </a:solidFill>
                <a:latin typeface="Helvetica" panose="020B0604020202020204" pitchFamily="34" charset="0"/>
                <a:ea typeface="MS Gothic" pitchFamily="49" charset="-128"/>
                <a:cs typeface="Helvetica" panose="020B0604020202020204" pitchFamily="34" charset="0"/>
              </a:rPr>
              <a:t>Outstanding</a:t>
            </a:r>
            <a:r>
              <a:rPr lang="fr-FR" altLang="en-US" sz="2400" b="1" dirty="0">
                <a:solidFill>
                  <a:srgbClr val="0F6734"/>
                </a:solidFill>
                <a:latin typeface="Helvetica" panose="020B0604020202020204" pitchFamily="34" charset="0"/>
                <a:ea typeface="MS Gothic" pitchFamily="49" charset="-128"/>
                <a:cs typeface="Helvetica" panose="020B0604020202020204" pitchFamily="34" charset="0"/>
              </a:rPr>
              <a:t> Universal Value</a:t>
            </a:r>
          </a:p>
        </p:txBody>
      </p:sp>
    </p:spTree>
    <p:extLst>
      <p:ext uri="{BB962C8B-B14F-4D97-AF65-F5344CB8AC3E}">
        <p14:creationId xmlns:p14="http://schemas.microsoft.com/office/powerpoint/2010/main" val="36431493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384"/>
            <a:ext cx="8229600" cy="1143000"/>
          </a:xfrm>
        </p:spPr>
        <p:txBody>
          <a:bodyPr>
            <a:normAutofit/>
          </a:bodyPr>
          <a:lstStyle/>
          <a:p>
            <a:r>
              <a:rPr lang="en-US" sz="3200" dirty="0"/>
              <a:t>Ireland’s Tentative List for World Heritage Sites </a:t>
            </a:r>
            <a:r>
              <a:rPr lang="en-US" sz="3600" b="1" dirty="0"/>
              <a:t>…Steps in the process</a:t>
            </a:r>
          </a:p>
        </p:txBody>
      </p:sp>
      <p:sp>
        <p:nvSpPr>
          <p:cNvPr id="3" name="Content Placeholder 2"/>
          <p:cNvSpPr>
            <a:spLocks noGrp="1"/>
          </p:cNvSpPr>
          <p:nvPr>
            <p:ph idx="1"/>
          </p:nvPr>
        </p:nvSpPr>
        <p:spPr>
          <a:xfrm>
            <a:off x="1981200" y="1152128"/>
            <a:ext cx="8579296" cy="5805264"/>
          </a:xfrm>
        </p:spPr>
        <p:txBody>
          <a:bodyPr>
            <a:normAutofit fontScale="77500" lnSpcReduction="20000"/>
          </a:bodyPr>
          <a:lstStyle/>
          <a:p>
            <a:pPr marL="0" indent="0">
              <a:buNone/>
            </a:pPr>
            <a:r>
              <a:rPr lang="en-US" dirty="0"/>
              <a:t>• Applications by 26 June 2020.</a:t>
            </a:r>
          </a:p>
          <a:p>
            <a:pPr marL="0" indent="0">
              <a:buNone/>
            </a:pPr>
            <a:endParaRPr lang="en-US" dirty="0"/>
          </a:p>
          <a:p>
            <a:pPr marL="0" indent="0">
              <a:buNone/>
            </a:pPr>
            <a:r>
              <a:rPr lang="en-US" dirty="0"/>
              <a:t>•Committee of NMS,DCHG experts evaluate  applications.</a:t>
            </a:r>
          </a:p>
          <a:p>
            <a:pPr marL="0" indent="0">
              <a:buNone/>
            </a:pPr>
            <a:endParaRPr lang="en-US" dirty="0"/>
          </a:p>
          <a:p>
            <a:pPr marL="0" indent="0">
              <a:buNone/>
            </a:pPr>
            <a:r>
              <a:rPr lang="en-US" dirty="0"/>
              <a:t>•Shortlist passed on to an expert international committee.</a:t>
            </a:r>
          </a:p>
          <a:p>
            <a:pPr marL="0" indent="0">
              <a:buNone/>
            </a:pPr>
            <a:endParaRPr lang="en-US" dirty="0"/>
          </a:p>
          <a:p>
            <a:pPr marL="0" indent="0">
              <a:buNone/>
            </a:pPr>
            <a:r>
              <a:rPr lang="en-US" dirty="0"/>
              <a:t>• International committee  inform NMS which sites they consider to have potential OUV and good stakeholder support. Ireland’s Tentative List of World Heritage Sites selected and sent to UNESCO for approval.</a:t>
            </a:r>
          </a:p>
          <a:p>
            <a:pPr marL="0" indent="0">
              <a:buNone/>
            </a:pPr>
            <a:endParaRPr lang="en-US" dirty="0"/>
          </a:p>
          <a:p>
            <a:pPr marL="0" indent="0">
              <a:buNone/>
            </a:pPr>
            <a:r>
              <a:rPr lang="en-US" dirty="0"/>
              <a:t>• For sites on the Tentative List NMS will liaise with the applicant/relevant statutory authority with regard to: Technical Evaluation, a Conservation Management Plan and a Management Plan. </a:t>
            </a:r>
          </a:p>
          <a:p>
            <a:pPr marL="0" indent="0">
              <a:buNone/>
            </a:pPr>
            <a:r>
              <a:rPr lang="en-US" dirty="0"/>
              <a:t>Extensive local stakeholder consultation. </a:t>
            </a:r>
          </a:p>
          <a:p>
            <a:pPr marL="0" indent="0">
              <a:buNone/>
            </a:pPr>
            <a:endParaRPr lang="en-US" dirty="0"/>
          </a:p>
          <a:p>
            <a:pPr marL="0" indent="0">
              <a:buNone/>
            </a:pPr>
            <a:r>
              <a:rPr lang="en-US" dirty="0"/>
              <a:t>•</a:t>
            </a:r>
            <a:r>
              <a:rPr lang="en-US" b="1" dirty="0"/>
              <a:t>The process from inclusion on the Tentative List to preparedness to submit a nomination dossier to UNESCO for consideration of inscription on the World Heritage List will take several years</a:t>
            </a:r>
            <a:r>
              <a:rPr lang="en-US" dirty="0"/>
              <a:t>.  </a:t>
            </a:r>
          </a:p>
          <a:p>
            <a:pPr marL="0" indent="0">
              <a:buNone/>
            </a:pPr>
            <a:endParaRPr lang="en-US" dirty="0"/>
          </a:p>
          <a:p>
            <a:pPr>
              <a:buFontTx/>
              <a:buChar char="-"/>
            </a:pPr>
            <a:endParaRPr lang="en-US" dirty="0"/>
          </a:p>
          <a:p>
            <a:pPr>
              <a:buFontTx/>
              <a:buChar char="-"/>
            </a:pPr>
            <a:endParaRPr lang="en-US" dirty="0"/>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552209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752"/>
            <a:ext cx="8229600" cy="1143000"/>
          </a:xfrm>
        </p:spPr>
        <p:txBody>
          <a:bodyPr>
            <a:normAutofit/>
          </a:bodyPr>
          <a:lstStyle/>
          <a:p>
            <a:r>
              <a:rPr lang="en-US" sz="3200" dirty="0"/>
              <a:t>Ireland’s Tentative List for World Heritage Sites </a:t>
            </a:r>
            <a:r>
              <a:rPr lang="en-US" sz="3600" b="1" dirty="0"/>
              <a:t>Application form (2019)</a:t>
            </a:r>
          </a:p>
        </p:txBody>
      </p:sp>
      <p:sp>
        <p:nvSpPr>
          <p:cNvPr id="3" name="Content Placeholder 2"/>
          <p:cNvSpPr>
            <a:spLocks noGrp="1"/>
          </p:cNvSpPr>
          <p:nvPr>
            <p:ph idx="1"/>
          </p:nvPr>
        </p:nvSpPr>
        <p:spPr>
          <a:xfrm>
            <a:off x="1981200" y="1340768"/>
            <a:ext cx="8229600" cy="5328592"/>
          </a:xfrm>
        </p:spPr>
        <p:txBody>
          <a:bodyPr>
            <a:normAutofit fontScale="92500" lnSpcReduction="20000"/>
          </a:bodyPr>
          <a:lstStyle/>
          <a:p>
            <a:pPr marL="514350" indent="-514350">
              <a:buAutoNum type="alphaUcPeriod"/>
            </a:pPr>
            <a:r>
              <a:rPr lang="en-US" dirty="0"/>
              <a:t>Applicant information,  B. site information</a:t>
            </a:r>
          </a:p>
          <a:p>
            <a:pPr marL="0" indent="0">
              <a:buNone/>
            </a:pPr>
            <a:endParaRPr lang="en-US" dirty="0"/>
          </a:p>
          <a:p>
            <a:pPr marL="0" indent="0">
              <a:buNone/>
            </a:pPr>
            <a:r>
              <a:rPr lang="en-US" dirty="0"/>
              <a:t>C. HERITAGE VALUES FOR WHICH THE SITE IS PROPOSED</a:t>
            </a:r>
          </a:p>
          <a:p>
            <a:pPr marL="0" indent="0">
              <a:buNone/>
            </a:pPr>
            <a:r>
              <a:rPr lang="en-US" dirty="0"/>
              <a:t> -  Natural, cultural, mixed, cultural landscape</a:t>
            </a:r>
          </a:p>
          <a:p>
            <a:pPr>
              <a:buFontTx/>
              <a:buChar char="-"/>
            </a:pPr>
            <a:r>
              <a:rPr lang="en-US" dirty="0"/>
              <a:t>Description and History</a:t>
            </a:r>
          </a:p>
          <a:p>
            <a:pPr>
              <a:buFontTx/>
              <a:buChar char="-"/>
            </a:pPr>
            <a:r>
              <a:rPr lang="en-US" dirty="0"/>
              <a:t>Proposed Outstanding Universal Value and criteria the property meets</a:t>
            </a:r>
          </a:p>
          <a:p>
            <a:pPr>
              <a:buFontTx/>
              <a:buChar char="-"/>
            </a:pPr>
            <a:r>
              <a:rPr lang="en-US" dirty="0"/>
              <a:t>Authenticity </a:t>
            </a:r>
          </a:p>
          <a:p>
            <a:pPr>
              <a:buFontTx/>
              <a:buChar char="-"/>
            </a:pPr>
            <a:r>
              <a:rPr lang="en-US" dirty="0"/>
              <a:t>Integrity</a:t>
            </a:r>
          </a:p>
          <a:p>
            <a:pPr>
              <a:buFontTx/>
              <a:buChar char="-"/>
            </a:pPr>
            <a:r>
              <a:rPr lang="en-US" dirty="0"/>
              <a:t>Comparative analysis (five properties)</a:t>
            </a:r>
            <a:r>
              <a:rPr lang="en-US" dirty="0">
                <a:solidFill>
                  <a:srgbClr val="FF0000"/>
                </a:solidFill>
              </a:rPr>
              <a:t>*</a:t>
            </a:r>
          </a:p>
          <a:p>
            <a:pPr>
              <a:buFontTx/>
              <a:buChar char="-"/>
            </a:pPr>
            <a:r>
              <a:rPr lang="en-US" dirty="0"/>
              <a:t>Does the site address a gap in the World Heritage List</a:t>
            </a:r>
            <a:r>
              <a:rPr lang="en-US" dirty="0">
                <a:solidFill>
                  <a:srgbClr val="FF0000"/>
                </a:solidFill>
              </a:rPr>
              <a:t>*</a:t>
            </a:r>
          </a:p>
          <a:p>
            <a:pPr>
              <a:buFontTx/>
              <a:buChar char="-"/>
            </a:pPr>
            <a:endParaRPr lang="en-US" dirty="0">
              <a:solidFill>
                <a:srgbClr val="FF0000"/>
              </a:solidFill>
            </a:endParaRPr>
          </a:p>
          <a:p>
            <a:pPr>
              <a:buFontTx/>
              <a:buChar char="-"/>
            </a:pPr>
            <a:r>
              <a:rPr lang="en-US" dirty="0">
                <a:solidFill>
                  <a:srgbClr val="FF0000"/>
                </a:solidFill>
              </a:rPr>
              <a:t>* Desirable but not required</a:t>
            </a:r>
          </a:p>
          <a:p>
            <a:pPr>
              <a:buFontTx/>
              <a:buChar char="-"/>
            </a:pPr>
            <a:endParaRPr lang="en-US" dirty="0"/>
          </a:p>
          <a:p>
            <a:pPr>
              <a:buFontTx/>
              <a:buChar char="-"/>
            </a:pPr>
            <a:endParaRPr lang="en-US" dirty="0"/>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4261948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13792"/>
            <a:ext cx="8229600" cy="1143000"/>
          </a:xfrm>
        </p:spPr>
        <p:txBody>
          <a:bodyPr>
            <a:normAutofit/>
          </a:bodyPr>
          <a:lstStyle/>
          <a:p>
            <a:r>
              <a:rPr lang="en-US" sz="3200" dirty="0"/>
              <a:t>Ireland’s Tentative List for World Heritage Sites </a:t>
            </a:r>
            <a:r>
              <a:rPr lang="en-US" sz="3600" b="1" dirty="0"/>
              <a:t>Application form (2019)</a:t>
            </a:r>
          </a:p>
        </p:txBody>
      </p:sp>
      <p:sp>
        <p:nvSpPr>
          <p:cNvPr id="3" name="Content Placeholder 2"/>
          <p:cNvSpPr>
            <a:spLocks noGrp="1"/>
          </p:cNvSpPr>
          <p:nvPr>
            <p:ph idx="1"/>
          </p:nvPr>
        </p:nvSpPr>
        <p:spPr>
          <a:xfrm>
            <a:off x="1981200" y="1340768"/>
            <a:ext cx="8229600" cy="5328592"/>
          </a:xfrm>
        </p:spPr>
        <p:txBody>
          <a:bodyPr>
            <a:normAutofit fontScale="92500"/>
          </a:bodyPr>
          <a:lstStyle/>
          <a:p>
            <a:pPr marL="0" indent="0">
              <a:buNone/>
            </a:pPr>
            <a:endParaRPr lang="en-US" dirty="0"/>
          </a:p>
          <a:p>
            <a:pPr marL="0" indent="0">
              <a:buNone/>
            </a:pPr>
            <a:r>
              <a:rPr lang="en-US" dirty="0"/>
              <a:t>C. HERITAGE VALUES FOR WHICH THE SITE IS PROPOSED</a:t>
            </a:r>
          </a:p>
          <a:p>
            <a:pPr marL="0" indent="0">
              <a:buNone/>
            </a:pPr>
            <a:r>
              <a:rPr lang="en-US" dirty="0"/>
              <a:t> -  State of conservation</a:t>
            </a:r>
          </a:p>
          <a:p>
            <a:pPr>
              <a:buFontTx/>
              <a:buChar char="-"/>
            </a:pPr>
            <a:r>
              <a:rPr lang="en-US" dirty="0"/>
              <a:t>Protection and management</a:t>
            </a:r>
          </a:p>
          <a:p>
            <a:pPr>
              <a:buFontTx/>
              <a:buChar char="-"/>
            </a:pPr>
            <a:r>
              <a:rPr lang="en-US" dirty="0"/>
              <a:t>Principal owners or competent authorities</a:t>
            </a:r>
          </a:p>
          <a:p>
            <a:pPr>
              <a:buFontTx/>
              <a:buChar char="-"/>
            </a:pPr>
            <a:r>
              <a:rPr lang="en-US" dirty="0"/>
              <a:t>Community groups and/or major stakeholders</a:t>
            </a:r>
          </a:p>
          <a:p>
            <a:pPr>
              <a:buFontTx/>
              <a:buChar char="-"/>
            </a:pPr>
            <a:r>
              <a:rPr lang="en-US" dirty="0"/>
              <a:t>Integrity</a:t>
            </a:r>
          </a:p>
          <a:p>
            <a:pPr>
              <a:buFontTx/>
              <a:buChar char="-"/>
            </a:pPr>
            <a:r>
              <a:rPr lang="en-US" dirty="0"/>
              <a:t>Discussions with NPWS, NMS,OPW and/or LA.</a:t>
            </a:r>
            <a:endParaRPr lang="en-US" dirty="0">
              <a:solidFill>
                <a:srgbClr val="FF0000"/>
              </a:solidFill>
            </a:endParaRPr>
          </a:p>
          <a:p>
            <a:pPr>
              <a:buFontTx/>
              <a:buChar char="-"/>
            </a:pPr>
            <a:r>
              <a:rPr lang="en-US" dirty="0"/>
              <a:t>Is there a management plan in place, being developed</a:t>
            </a:r>
          </a:p>
          <a:p>
            <a:pPr>
              <a:buFontTx/>
              <a:buChar char="-"/>
            </a:pPr>
            <a:r>
              <a:rPr lang="en-US" dirty="0"/>
              <a:t>Documentation</a:t>
            </a:r>
          </a:p>
          <a:p>
            <a:pPr>
              <a:buFontTx/>
              <a:buChar char="-"/>
            </a:pPr>
            <a:r>
              <a:rPr lang="en-US" dirty="0"/>
              <a:t>Maps</a:t>
            </a:r>
          </a:p>
          <a:p>
            <a:pPr>
              <a:buFontTx/>
              <a:buChar char="-"/>
            </a:pPr>
            <a:endParaRPr lang="en-US" dirty="0">
              <a:solidFill>
                <a:srgbClr val="FF0000"/>
              </a:solidFill>
            </a:endParaRPr>
          </a:p>
          <a:p>
            <a:pPr marL="0" indent="0">
              <a:buNone/>
            </a:pPr>
            <a:endParaRPr lang="en-US" dirty="0"/>
          </a:p>
          <a:p>
            <a:pPr>
              <a:buFontTx/>
              <a:buChar char="-"/>
            </a:pPr>
            <a:endParaRPr lang="en-US" dirty="0"/>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3603251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29816"/>
            <a:ext cx="8229600" cy="1143000"/>
          </a:xfrm>
        </p:spPr>
        <p:txBody>
          <a:bodyPr>
            <a:normAutofit fontScale="90000"/>
          </a:bodyPr>
          <a:lstStyle/>
          <a:p>
            <a:r>
              <a:rPr lang="en-US" dirty="0"/>
              <a:t>Key message…the critical work to be done for properties on the Tentative List</a:t>
            </a:r>
            <a:r>
              <a:rPr lang="en-US" sz="5300" dirty="0"/>
              <a:t> </a:t>
            </a:r>
            <a:r>
              <a:rPr lang="en-US" sz="5300" b="1" dirty="0"/>
              <a:t>BEFORE</a:t>
            </a:r>
            <a:r>
              <a:rPr lang="en-US" sz="5300" dirty="0"/>
              <a:t> </a:t>
            </a:r>
            <a:r>
              <a:rPr lang="en-US" dirty="0"/>
              <a:t>considering nomination.  </a:t>
            </a:r>
          </a:p>
        </p:txBody>
      </p:sp>
      <p:sp>
        <p:nvSpPr>
          <p:cNvPr id="3" name="Content Placeholder 2"/>
          <p:cNvSpPr>
            <a:spLocks noGrp="1"/>
          </p:cNvSpPr>
          <p:nvPr>
            <p:ph idx="1"/>
          </p:nvPr>
        </p:nvSpPr>
        <p:spPr>
          <a:xfrm>
            <a:off x="1981200" y="2132857"/>
            <a:ext cx="8229600" cy="4525963"/>
          </a:xfrm>
        </p:spPr>
        <p:txBody>
          <a:bodyPr>
            <a:normAutofit/>
          </a:bodyPr>
          <a:lstStyle/>
          <a:p>
            <a:r>
              <a:rPr lang="en-US" dirty="0"/>
              <a:t>Develop Statement of Outstanding Universal Value.</a:t>
            </a:r>
          </a:p>
          <a:p>
            <a:r>
              <a:rPr lang="en-US" dirty="0"/>
              <a:t>Define robust and defensible boundary (and buffer zone)</a:t>
            </a:r>
          </a:p>
          <a:p>
            <a:r>
              <a:rPr lang="en-US" dirty="0"/>
              <a:t>Put in place adequate protection</a:t>
            </a:r>
          </a:p>
          <a:p>
            <a:r>
              <a:rPr lang="en-US" dirty="0"/>
              <a:t>Put in place adequate conservation and management system</a:t>
            </a:r>
          </a:p>
          <a:p>
            <a:r>
              <a:rPr lang="en-US" dirty="0"/>
              <a:t>Ensure  key stakeholder support</a:t>
            </a:r>
          </a:p>
        </p:txBody>
      </p:sp>
    </p:spTree>
    <p:extLst>
      <p:ext uri="{BB962C8B-B14F-4D97-AF65-F5344CB8AC3E}">
        <p14:creationId xmlns:p14="http://schemas.microsoft.com/office/powerpoint/2010/main" val="5286460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413792"/>
            <a:ext cx="9036496" cy="1143000"/>
          </a:xfrm>
        </p:spPr>
        <p:txBody>
          <a:bodyPr>
            <a:normAutofit fontScale="90000"/>
          </a:bodyPr>
          <a:lstStyle/>
          <a:p>
            <a:r>
              <a:rPr lang="en-US" dirty="0"/>
              <a:t>Key message…the critical work to be done for properties on the Tentative List </a:t>
            </a:r>
            <a:r>
              <a:rPr lang="en-US" sz="5300" b="1" dirty="0"/>
              <a:t>BEFORE</a:t>
            </a:r>
            <a:r>
              <a:rPr lang="en-US" dirty="0"/>
              <a:t> considering nomination. </a:t>
            </a:r>
          </a:p>
        </p:txBody>
      </p:sp>
      <p:sp>
        <p:nvSpPr>
          <p:cNvPr id="3" name="Content Placeholder 2"/>
          <p:cNvSpPr>
            <a:spLocks noGrp="1"/>
          </p:cNvSpPr>
          <p:nvPr>
            <p:ph idx="1"/>
          </p:nvPr>
        </p:nvSpPr>
        <p:spPr>
          <a:xfrm>
            <a:off x="1981200" y="2132856"/>
            <a:ext cx="8229600" cy="4725144"/>
          </a:xfrm>
        </p:spPr>
        <p:txBody>
          <a:bodyPr>
            <a:normAutofit fontScale="55000" lnSpcReduction="20000"/>
          </a:bodyPr>
          <a:lstStyle/>
          <a:p>
            <a:r>
              <a:rPr lang="en-US" sz="5100" b="1" dirty="0"/>
              <a:t>BUILD A TEAM, BUILD CAPACITY</a:t>
            </a:r>
          </a:p>
          <a:p>
            <a:r>
              <a:rPr lang="en-US" sz="5100" b="1" dirty="0"/>
              <a:t>BE REALISTIC ABOUT THE TIME NEEDED TO PREPARE A NOMINATION</a:t>
            </a:r>
          </a:p>
          <a:p>
            <a:endParaRPr lang="en-US" dirty="0"/>
          </a:p>
          <a:p>
            <a:pPr marL="0" indent="0">
              <a:buNone/>
            </a:pPr>
            <a:r>
              <a:rPr lang="en-US" dirty="0"/>
              <a:t>“The experience of </a:t>
            </a:r>
            <a:r>
              <a:rPr lang="en-US" b="1" dirty="0">
                <a:solidFill>
                  <a:srgbClr val="008000"/>
                </a:solidFill>
              </a:rPr>
              <a:t>local staff working together </a:t>
            </a:r>
            <a:r>
              <a:rPr lang="en-US" dirty="0"/>
              <a:t>on a nomination, perhaps with some guidance from external experts, can have considerable long-term benefits”</a:t>
            </a:r>
          </a:p>
          <a:p>
            <a:pPr marL="0" indent="0">
              <a:buNone/>
            </a:pPr>
            <a:endParaRPr lang="en-US" dirty="0"/>
          </a:p>
          <a:p>
            <a:pPr>
              <a:buFontTx/>
              <a:buChar char="-"/>
            </a:pPr>
            <a:r>
              <a:rPr lang="en-US" dirty="0"/>
              <a:t>Allows </a:t>
            </a:r>
            <a:r>
              <a:rPr lang="en-US" b="1" dirty="0">
                <a:solidFill>
                  <a:srgbClr val="008000"/>
                </a:solidFill>
              </a:rPr>
              <a:t>a good understanding </a:t>
            </a:r>
            <a:r>
              <a:rPr lang="en-US" dirty="0"/>
              <a:t> </a:t>
            </a:r>
            <a:r>
              <a:rPr lang="en-US" b="1" dirty="0">
                <a:solidFill>
                  <a:srgbClr val="008000"/>
                </a:solidFill>
              </a:rPr>
              <a:t>of the values of the property</a:t>
            </a:r>
          </a:p>
          <a:p>
            <a:pPr>
              <a:buFontTx/>
              <a:buChar char="-"/>
            </a:pPr>
            <a:r>
              <a:rPr lang="en-US" dirty="0"/>
              <a:t>Needs, constraints and opportunities</a:t>
            </a:r>
          </a:p>
          <a:p>
            <a:pPr>
              <a:buFontTx/>
              <a:buChar char="-"/>
            </a:pPr>
            <a:endParaRPr lang="en-US" dirty="0"/>
          </a:p>
          <a:p>
            <a:pPr>
              <a:buFontTx/>
              <a:buChar char="-"/>
            </a:pPr>
            <a:r>
              <a:rPr lang="en-US" dirty="0"/>
              <a:t>The team there to provide continuity with the </a:t>
            </a:r>
            <a:r>
              <a:rPr lang="en-US" b="1" dirty="0">
                <a:solidFill>
                  <a:srgbClr val="008000"/>
                </a:solidFill>
              </a:rPr>
              <a:t>protection, management and conservation of the property</a:t>
            </a:r>
            <a:r>
              <a:rPr lang="en-US" dirty="0"/>
              <a:t> during the process and if it is inscribed on the World Heritage List</a:t>
            </a:r>
          </a:p>
          <a:p>
            <a:pPr>
              <a:buFontTx/>
              <a:buChar char="-"/>
            </a:pPr>
            <a:endParaRPr lang="en-US" dirty="0"/>
          </a:p>
          <a:p>
            <a:pPr marL="0" indent="0">
              <a:buNone/>
            </a:pPr>
            <a:endParaRPr lang="en-US" dirty="0"/>
          </a:p>
          <a:p>
            <a:pPr marL="0" indent="0">
              <a:buNone/>
            </a:pPr>
            <a:r>
              <a:rPr lang="en-US" dirty="0">
                <a:solidFill>
                  <a:schemeClr val="accent1"/>
                </a:solidFill>
              </a:rPr>
              <a:t>UNESCO 2011. </a:t>
            </a:r>
            <a:r>
              <a:rPr lang="en-US" i="1" dirty="0">
                <a:solidFill>
                  <a:schemeClr val="accent1"/>
                </a:solidFill>
              </a:rPr>
              <a:t>Preparing World Heritage Nominations</a:t>
            </a:r>
            <a:r>
              <a:rPr lang="en-US" dirty="0">
                <a:solidFill>
                  <a:schemeClr val="accent1"/>
                </a:solidFill>
              </a:rPr>
              <a:t>. Second edition.</a:t>
            </a:r>
          </a:p>
          <a:p>
            <a:pPr>
              <a:buFontTx/>
              <a:buChar char="-"/>
            </a:pPr>
            <a:endParaRPr lang="en-US" dirty="0"/>
          </a:p>
        </p:txBody>
      </p:sp>
    </p:spTree>
    <p:extLst>
      <p:ext uri="{BB962C8B-B14F-4D97-AF65-F5344CB8AC3E}">
        <p14:creationId xmlns:p14="http://schemas.microsoft.com/office/powerpoint/2010/main" val="3326900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480" y="53752"/>
            <a:ext cx="9577064" cy="1143000"/>
          </a:xfrm>
        </p:spPr>
        <p:txBody>
          <a:bodyPr>
            <a:normAutofit fontScale="90000"/>
          </a:bodyPr>
          <a:lstStyle/>
          <a:p>
            <a:r>
              <a:rPr lang="en-US" dirty="0">
                <a:solidFill>
                  <a:schemeClr val="accent3"/>
                </a:solidFill>
              </a:rPr>
              <a:t>Suggested sequence for </a:t>
            </a:r>
            <a:r>
              <a:rPr lang="en-US" sz="5300" b="1" dirty="0">
                <a:solidFill>
                  <a:schemeClr val="accent3"/>
                </a:solidFill>
              </a:rPr>
              <a:t>preparing a nomination</a:t>
            </a:r>
          </a:p>
        </p:txBody>
      </p:sp>
      <p:sp>
        <p:nvSpPr>
          <p:cNvPr id="3" name="Content Placeholder 2"/>
          <p:cNvSpPr>
            <a:spLocks noGrp="1"/>
          </p:cNvSpPr>
          <p:nvPr>
            <p:ph idx="1"/>
          </p:nvPr>
        </p:nvSpPr>
        <p:spPr>
          <a:xfrm>
            <a:off x="4321968" y="1340768"/>
            <a:ext cx="8686800" cy="5688632"/>
          </a:xfrm>
        </p:spPr>
        <p:txBody>
          <a:bodyPr>
            <a:normAutofit fontScale="70000" lnSpcReduction="20000"/>
          </a:bodyPr>
          <a:lstStyle/>
          <a:p>
            <a:r>
              <a:rPr lang="en-US" sz="4500" dirty="0"/>
              <a:t> Background research</a:t>
            </a:r>
          </a:p>
          <a:p>
            <a:r>
              <a:rPr lang="en-US" sz="4500" dirty="0"/>
              <a:t>Comparative analysis</a:t>
            </a:r>
          </a:p>
          <a:p>
            <a:r>
              <a:rPr lang="en-US" sz="4500" dirty="0"/>
              <a:t>Draft Statement of OUV</a:t>
            </a:r>
          </a:p>
          <a:p>
            <a:r>
              <a:rPr lang="en-US" sz="4500" dirty="0"/>
              <a:t>Define relevant attributes</a:t>
            </a:r>
          </a:p>
          <a:p>
            <a:r>
              <a:rPr lang="en-US" sz="4500" dirty="0"/>
              <a:t>Assess authenticity and integrity</a:t>
            </a:r>
          </a:p>
          <a:p>
            <a:r>
              <a:rPr lang="en-US" sz="4500" dirty="0"/>
              <a:t>Define appropriate boundaries</a:t>
            </a:r>
          </a:p>
          <a:p>
            <a:r>
              <a:rPr lang="en-US" sz="4500" dirty="0"/>
              <a:t>Prepare description</a:t>
            </a:r>
          </a:p>
          <a:p>
            <a:r>
              <a:rPr lang="en-US" sz="4500" dirty="0"/>
              <a:t>Prepare history *</a:t>
            </a:r>
          </a:p>
          <a:p>
            <a:r>
              <a:rPr lang="en-US" sz="4500" dirty="0"/>
              <a:t>Complete dossier</a:t>
            </a:r>
          </a:p>
          <a:p>
            <a:endParaRPr lang="en-US" dirty="0"/>
          </a:p>
          <a:p>
            <a:pPr>
              <a:buFontTx/>
              <a:buChar char="-"/>
            </a:pPr>
            <a:endParaRPr lang="en-US" dirty="0"/>
          </a:p>
          <a:p>
            <a:pPr marL="0" indent="0">
              <a:buNone/>
            </a:pPr>
            <a:endParaRPr lang="en-US" dirty="0"/>
          </a:p>
          <a:p>
            <a:pPr marL="0" indent="0">
              <a:buNone/>
            </a:pPr>
            <a:r>
              <a:rPr lang="en-US" dirty="0">
                <a:solidFill>
                  <a:schemeClr val="accent1"/>
                </a:solidFill>
              </a:rPr>
              <a:t>UNESCO 2011. </a:t>
            </a:r>
            <a:r>
              <a:rPr lang="en-US" i="1" dirty="0">
                <a:solidFill>
                  <a:schemeClr val="accent1"/>
                </a:solidFill>
              </a:rPr>
              <a:t>Preparing World Heritage Nominations</a:t>
            </a:r>
            <a:r>
              <a:rPr lang="en-US" dirty="0">
                <a:solidFill>
                  <a:schemeClr val="accent1"/>
                </a:solidFill>
              </a:rPr>
              <a:t>..</a:t>
            </a:r>
          </a:p>
          <a:p>
            <a:pPr>
              <a:buFontTx/>
              <a:buChar char="-"/>
            </a:pPr>
            <a:endParaRPr lang="en-US" dirty="0"/>
          </a:p>
        </p:txBody>
      </p:sp>
      <p:cxnSp>
        <p:nvCxnSpPr>
          <p:cNvPr id="5" name="Straight Arrow Connector 4"/>
          <p:cNvCxnSpPr/>
          <p:nvPr/>
        </p:nvCxnSpPr>
        <p:spPr>
          <a:xfrm>
            <a:off x="10344472" y="1412776"/>
            <a:ext cx="0" cy="4176464"/>
          </a:xfrm>
          <a:prstGeom prst="straightConnector1">
            <a:avLst/>
          </a:prstGeom>
          <a:ln w="38100">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10128448" y="836712"/>
            <a:ext cx="0" cy="5544616"/>
          </a:xfrm>
          <a:prstGeom prst="straightConnector1">
            <a:avLst/>
          </a:prstGeom>
          <a:ln w="38100">
            <a:solidFill>
              <a:schemeClr val="accent3"/>
            </a:solidFill>
            <a:prstDash val="dashDot"/>
            <a:tailEnd type="arrow"/>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1445478" y="1628800"/>
            <a:ext cx="2922331" cy="4143600"/>
          </a:xfrm>
          <a:prstGeom prst="rect">
            <a:avLst/>
          </a:prstGeom>
        </p:spPr>
      </p:pic>
    </p:spTree>
    <p:extLst>
      <p:ext uri="{BB962C8B-B14F-4D97-AF65-F5344CB8AC3E}">
        <p14:creationId xmlns:p14="http://schemas.microsoft.com/office/powerpoint/2010/main" val="2392965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45840"/>
            <a:ext cx="8229600" cy="1143000"/>
          </a:xfrm>
        </p:spPr>
        <p:txBody>
          <a:bodyPr>
            <a:normAutofit fontScale="90000"/>
          </a:bodyPr>
          <a:lstStyle/>
          <a:p>
            <a:r>
              <a:rPr lang="en-US" b="1" dirty="0"/>
              <a:t>KEY  MESSAGE: The importance of the comparative analysis</a:t>
            </a:r>
            <a:r>
              <a:rPr lang="en-US" b="1" dirty="0">
                <a:solidFill>
                  <a:srgbClr val="3366FF"/>
                </a:solidFill>
              </a:rPr>
              <a:t/>
            </a:r>
            <a:br>
              <a:rPr lang="en-US" b="1" dirty="0">
                <a:solidFill>
                  <a:srgbClr val="3366FF"/>
                </a:solidFill>
              </a:rPr>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1981200" y="1124744"/>
            <a:ext cx="8229600" cy="5400600"/>
          </a:xfrm>
        </p:spPr>
        <p:txBody>
          <a:bodyPr>
            <a:normAutofit/>
          </a:bodyPr>
          <a:lstStyle/>
          <a:p>
            <a:r>
              <a:rPr lang="en-US" dirty="0"/>
              <a:t>Because of where it is discussed in the nomination dossier and other documents, might be seen as not that important. </a:t>
            </a:r>
          </a:p>
          <a:p>
            <a:r>
              <a:rPr lang="en-US" b="1" dirty="0"/>
              <a:t>CA is central to the nomination dossier – demonstrating why the property should be considered to have potential OUV</a:t>
            </a:r>
            <a:r>
              <a:rPr lang="en-US" dirty="0"/>
              <a:t>. </a:t>
            </a:r>
          </a:p>
          <a:p>
            <a:r>
              <a:rPr lang="en-US" dirty="0"/>
              <a:t>This is set out when the property is put on the Tentative List, but detailed work should be an early task in developing a nomination…becomes the basis for the overall narrative</a:t>
            </a:r>
          </a:p>
          <a:p>
            <a:r>
              <a:rPr lang="en-US" dirty="0"/>
              <a:t>This can be presented as follows:</a:t>
            </a:r>
          </a:p>
        </p:txBody>
      </p:sp>
      <p:sp>
        <p:nvSpPr>
          <p:cNvPr id="4" name="Rectangle 3"/>
          <p:cNvSpPr/>
          <p:nvPr/>
        </p:nvSpPr>
        <p:spPr>
          <a:xfrm>
            <a:off x="1847528" y="6444044"/>
            <a:ext cx="8820472" cy="369332"/>
          </a:xfrm>
          <a:prstGeom prst="rect">
            <a:avLst/>
          </a:prstGeom>
        </p:spPr>
        <p:txBody>
          <a:bodyPr wrap="square">
            <a:spAutoFit/>
          </a:bodyPr>
          <a:lstStyle/>
          <a:p>
            <a:r>
              <a:rPr lang="en-US" dirty="0"/>
              <a:t>UNESCO 2011. </a:t>
            </a:r>
            <a:r>
              <a:rPr lang="en-US" i="1" dirty="0"/>
              <a:t>Preparing World Heritage Nominations</a:t>
            </a:r>
            <a:r>
              <a:rPr lang="en-US" dirty="0"/>
              <a:t>. Second edition</a:t>
            </a:r>
          </a:p>
        </p:txBody>
      </p:sp>
    </p:spTree>
    <p:extLst>
      <p:ext uri="{BB962C8B-B14F-4D97-AF65-F5344CB8AC3E}">
        <p14:creationId xmlns:p14="http://schemas.microsoft.com/office/powerpoint/2010/main" val="9358882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Identifying and defining potential OUV</a:t>
            </a:r>
          </a:p>
        </p:txBody>
      </p:sp>
      <p:sp>
        <p:nvSpPr>
          <p:cNvPr id="3" name="Content Placeholder 2"/>
          <p:cNvSpPr>
            <a:spLocks noGrp="1"/>
          </p:cNvSpPr>
          <p:nvPr>
            <p:ph idx="1"/>
          </p:nvPr>
        </p:nvSpPr>
        <p:spPr/>
        <p:txBody>
          <a:bodyPr/>
          <a:lstStyle/>
          <a:p>
            <a:endParaRPr lang="en-US" dirty="0"/>
          </a:p>
        </p:txBody>
      </p:sp>
      <p:sp>
        <p:nvSpPr>
          <p:cNvPr id="5" name="Rectangle 4"/>
          <p:cNvSpPr/>
          <p:nvPr/>
        </p:nvSpPr>
        <p:spPr>
          <a:xfrm>
            <a:off x="5303912" y="2276872"/>
            <a:ext cx="1800200" cy="34563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Carry  out a Global Comparative Analysis to test the values of the property against comparable World Heritage and other properties selected on a worldwide basis</a:t>
            </a:r>
          </a:p>
        </p:txBody>
      </p:sp>
      <p:sp>
        <p:nvSpPr>
          <p:cNvPr id="8" name="Rectangle 7"/>
          <p:cNvSpPr/>
          <p:nvPr/>
        </p:nvSpPr>
        <p:spPr>
          <a:xfrm>
            <a:off x="2063552" y="1556792"/>
            <a:ext cx="2520280" cy="17064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Understand the values of the property and the World Heritage criteria that may apply to it</a:t>
            </a:r>
          </a:p>
        </p:txBody>
      </p:sp>
      <p:sp>
        <p:nvSpPr>
          <p:cNvPr id="9" name="Rectangle 8"/>
          <p:cNvSpPr/>
          <p:nvPr/>
        </p:nvSpPr>
        <p:spPr>
          <a:xfrm>
            <a:off x="8112224" y="3933056"/>
            <a:ext cx="2088232" cy="21602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Confirm the criteria that should form  part of the nomination  and develop a Statement of Outstanding Universal Value</a:t>
            </a:r>
          </a:p>
        </p:txBody>
      </p:sp>
      <p:sp>
        <p:nvSpPr>
          <p:cNvPr id="10" name="Rectangle 9"/>
          <p:cNvSpPr/>
          <p:nvPr/>
        </p:nvSpPr>
        <p:spPr>
          <a:xfrm>
            <a:off x="1703512" y="6381328"/>
            <a:ext cx="8856984" cy="369332"/>
          </a:xfrm>
          <a:prstGeom prst="rect">
            <a:avLst/>
          </a:prstGeom>
        </p:spPr>
        <p:txBody>
          <a:bodyPr wrap="square">
            <a:spAutoFit/>
          </a:bodyPr>
          <a:lstStyle/>
          <a:p>
            <a:r>
              <a:rPr lang="en-US" dirty="0">
                <a:solidFill>
                  <a:schemeClr val="accent1"/>
                </a:solidFill>
              </a:rPr>
              <a:t>UNESCO 2011. </a:t>
            </a:r>
            <a:r>
              <a:rPr lang="en-US" i="1" dirty="0">
                <a:solidFill>
                  <a:schemeClr val="accent1"/>
                </a:solidFill>
              </a:rPr>
              <a:t>Preparing World Heritage Nominations</a:t>
            </a:r>
            <a:r>
              <a:rPr lang="en-US" dirty="0">
                <a:solidFill>
                  <a:schemeClr val="accent1"/>
                </a:solidFill>
              </a:rPr>
              <a:t>. Second edition</a:t>
            </a:r>
            <a:endParaRPr lang="en-US" dirty="0"/>
          </a:p>
        </p:txBody>
      </p:sp>
      <p:cxnSp>
        <p:nvCxnSpPr>
          <p:cNvPr id="12" name="Straight Arrow Connector 11"/>
          <p:cNvCxnSpPr/>
          <p:nvPr/>
        </p:nvCxnSpPr>
        <p:spPr>
          <a:xfrm>
            <a:off x="3719736" y="1052736"/>
            <a:ext cx="6696744" cy="216024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45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E476D4-16FD-FC4C-8488-2BECDDBD8AD0}"/>
              </a:ext>
            </a:extLst>
          </p:cNvPr>
          <p:cNvSpPr>
            <a:spLocks noGrp="1"/>
          </p:cNvSpPr>
          <p:nvPr>
            <p:ph type="title"/>
          </p:nvPr>
        </p:nvSpPr>
        <p:spPr/>
        <p:txBody>
          <a:bodyPr/>
          <a:lstStyle/>
          <a:p>
            <a:r>
              <a:rPr lang="en-GB" dirty="0"/>
              <a:t>World Heritage Convention</a:t>
            </a:r>
            <a:endParaRPr lang="en-US" dirty="0"/>
          </a:p>
        </p:txBody>
      </p:sp>
      <p:sp>
        <p:nvSpPr>
          <p:cNvPr id="3" name="Content Placeholder 2">
            <a:extLst>
              <a:ext uri="{FF2B5EF4-FFF2-40B4-BE49-F238E27FC236}">
                <a16:creationId xmlns="" xmlns:a16="http://schemas.microsoft.com/office/drawing/2014/main" id="{7BC671AC-CEBC-5548-BEA8-8CB490474E9A}"/>
              </a:ext>
            </a:extLst>
          </p:cNvPr>
          <p:cNvSpPr>
            <a:spLocks noGrp="1"/>
          </p:cNvSpPr>
          <p:nvPr>
            <p:ph idx="1"/>
          </p:nvPr>
        </p:nvSpPr>
        <p:spPr/>
        <p:txBody>
          <a:bodyPr/>
          <a:lstStyle/>
          <a:p>
            <a:r>
              <a:rPr lang="en-GB" dirty="0"/>
              <a:t>Defines “</a:t>
            </a:r>
            <a:r>
              <a:rPr lang="en-GB" u="sng" dirty="0"/>
              <a:t>Cultural Heritage</a:t>
            </a:r>
            <a:r>
              <a:rPr lang="en-GB" dirty="0"/>
              <a:t>” at Article 1 : it includes “monuments”, “groups of buildings” and “sites” each of which are further defined</a:t>
            </a:r>
          </a:p>
          <a:p>
            <a:r>
              <a:rPr lang="en-GB" dirty="0"/>
              <a:t>the [World Heritage] Committee shall establish, keep up to date and publish, under the title of “</a:t>
            </a:r>
            <a:r>
              <a:rPr lang="en-GB" u="sng" dirty="0"/>
              <a:t>World Heritage List</a:t>
            </a:r>
            <a:r>
              <a:rPr lang="en-GB" dirty="0"/>
              <a:t>” which it considers as having  Outstanding Universal Value in terms of  “such criteria as it shall have established” </a:t>
            </a:r>
          </a:p>
          <a:p>
            <a:r>
              <a:rPr lang="en-GB" dirty="0"/>
              <a:t>https://</a:t>
            </a:r>
            <a:r>
              <a:rPr lang="en-GB" dirty="0" err="1"/>
              <a:t>whc.unesco.org</a:t>
            </a:r>
            <a:r>
              <a:rPr lang="en-GB" dirty="0"/>
              <a:t>/</a:t>
            </a:r>
            <a:r>
              <a:rPr lang="en-GB" dirty="0" err="1"/>
              <a:t>en</a:t>
            </a:r>
            <a:r>
              <a:rPr lang="en-GB" dirty="0"/>
              <a:t>/list/</a:t>
            </a:r>
          </a:p>
          <a:p>
            <a:endParaRPr lang="en-US" dirty="0"/>
          </a:p>
        </p:txBody>
      </p:sp>
    </p:spTree>
    <p:extLst>
      <p:ext uri="{BB962C8B-B14F-4D97-AF65-F5344CB8AC3E}">
        <p14:creationId xmlns:p14="http://schemas.microsoft.com/office/powerpoint/2010/main" val="28838004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28049" y="6300029"/>
            <a:ext cx="3793827" cy="461665"/>
          </a:xfrm>
          <a:prstGeom prst="rect">
            <a:avLst/>
          </a:prstGeom>
        </p:spPr>
        <p:txBody>
          <a:bodyPr wrap="none">
            <a:spAutoFit/>
          </a:bodyPr>
          <a:lstStyle/>
          <a:p>
            <a:r>
              <a:rPr lang="en-US" sz="2400" dirty="0" err="1">
                <a:solidFill>
                  <a:schemeClr val="bg1"/>
                </a:solidFill>
                <a:latin typeface="Helvetica"/>
                <a:cs typeface="Helvetica"/>
              </a:rPr>
              <a:t>İlginiz</a:t>
            </a:r>
            <a:r>
              <a:rPr lang="en-US" sz="2400" dirty="0">
                <a:solidFill>
                  <a:schemeClr val="bg1"/>
                </a:solidFill>
                <a:latin typeface="Helvetica"/>
                <a:cs typeface="Helvetica"/>
              </a:rPr>
              <a:t> </a:t>
            </a:r>
            <a:r>
              <a:rPr lang="en-US" sz="2400" dirty="0" err="1">
                <a:solidFill>
                  <a:schemeClr val="bg1"/>
                </a:solidFill>
                <a:latin typeface="Helvetica"/>
                <a:cs typeface="Helvetica"/>
              </a:rPr>
              <a:t>için</a:t>
            </a:r>
            <a:r>
              <a:rPr lang="en-US" sz="2400" dirty="0">
                <a:solidFill>
                  <a:schemeClr val="bg1"/>
                </a:solidFill>
                <a:latin typeface="Helvetica"/>
                <a:cs typeface="Helvetica"/>
              </a:rPr>
              <a:t> </a:t>
            </a:r>
            <a:r>
              <a:rPr lang="en-US" sz="2400" dirty="0" err="1">
                <a:solidFill>
                  <a:schemeClr val="bg1"/>
                </a:solidFill>
                <a:latin typeface="Helvetica"/>
                <a:cs typeface="Helvetica"/>
              </a:rPr>
              <a:t>teşekkür</a:t>
            </a:r>
            <a:r>
              <a:rPr lang="en-US" sz="2400" dirty="0">
                <a:solidFill>
                  <a:schemeClr val="bg1"/>
                </a:solidFill>
                <a:latin typeface="Helvetica"/>
                <a:cs typeface="Helvetica"/>
              </a:rPr>
              <a:t> </a:t>
            </a:r>
            <a:r>
              <a:rPr lang="en-US" sz="2400" dirty="0" err="1">
                <a:solidFill>
                  <a:schemeClr val="bg1"/>
                </a:solidFill>
                <a:latin typeface="Helvetica"/>
                <a:cs typeface="Helvetica"/>
              </a:rPr>
              <a:t>ederim</a:t>
            </a:r>
            <a:endParaRPr lang="en-US" sz="2400" dirty="0">
              <a:solidFill>
                <a:schemeClr val="bg1"/>
              </a:solidFill>
              <a:latin typeface="Helvetica"/>
              <a:cs typeface="Helvetica"/>
            </a:endParaRPr>
          </a:p>
        </p:txBody>
      </p:sp>
      <p:sp>
        <p:nvSpPr>
          <p:cNvPr id="4" name="Title 3"/>
          <p:cNvSpPr>
            <a:spLocks noGrp="1"/>
          </p:cNvSpPr>
          <p:nvPr>
            <p:ph type="title"/>
          </p:nvPr>
        </p:nvSpPr>
        <p:spPr>
          <a:xfrm>
            <a:off x="1524000" y="-315416"/>
            <a:ext cx="8964488" cy="1143000"/>
          </a:xfrm>
        </p:spPr>
        <p:txBody>
          <a:bodyPr>
            <a:normAutofit/>
          </a:bodyPr>
          <a:lstStyle/>
          <a:p>
            <a:r>
              <a:rPr lang="en-US" sz="3600" b="1" dirty="0"/>
              <a:t>Nomination dossier </a:t>
            </a:r>
            <a:r>
              <a:rPr lang="en-US" sz="2800" b="1" dirty="0"/>
              <a:t>– there is a defined format</a:t>
            </a:r>
          </a:p>
        </p:txBody>
      </p:sp>
      <p:sp>
        <p:nvSpPr>
          <p:cNvPr id="6" name="Content Placeholder 5"/>
          <p:cNvSpPr>
            <a:spLocks noGrp="1"/>
          </p:cNvSpPr>
          <p:nvPr>
            <p:ph idx="1"/>
          </p:nvPr>
        </p:nvSpPr>
        <p:spPr>
          <a:xfrm>
            <a:off x="1773381" y="548680"/>
            <a:ext cx="8894619" cy="6048672"/>
          </a:xfrm>
        </p:spPr>
        <p:txBody>
          <a:bodyPr>
            <a:normAutofit/>
          </a:bodyPr>
          <a:lstStyle/>
          <a:p>
            <a:r>
              <a:rPr lang="en-US" dirty="0"/>
              <a:t>Executive summary</a:t>
            </a:r>
          </a:p>
          <a:p>
            <a:r>
              <a:rPr lang="en-US" b="1" dirty="0"/>
              <a:t>1. Identification of the property</a:t>
            </a:r>
          </a:p>
          <a:p>
            <a:r>
              <a:rPr lang="en-US" b="1" dirty="0"/>
              <a:t>2. Description</a:t>
            </a:r>
          </a:p>
          <a:p>
            <a:r>
              <a:rPr lang="en-US" b="1" dirty="0">
                <a:solidFill>
                  <a:srgbClr val="3366FF"/>
                </a:solidFill>
              </a:rPr>
              <a:t>3. Justification for inscription</a:t>
            </a:r>
          </a:p>
          <a:p>
            <a:pPr marL="0" indent="0">
              <a:buNone/>
            </a:pPr>
            <a:r>
              <a:rPr lang="en-US" dirty="0">
                <a:solidFill>
                  <a:srgbClr val="3366FF"/>
                </a:solidFill>
              </a:rPr>
              <a:t>•   </a:t>
            </a:r>
            <a:r>
              <a:rPr lang="en-US" b="1" dirty="0">
                <a:solidFill>
                  <a:srgbClr val="3366FF"/>
                </a:solidFill>
              </a:rPr>
              <a:t>4</a:t>
            </a:r>
            <a:r>
              <a:rPr lang="en-US" dirty="0">
                <a:solidFill>
                  <a:srgbClr val="3366FF"/>
                </a:solidFill>
              </a:rPr>
              <a:t>. </a:t>
            </a:r>
            <a:r>
              <a:rPr lang="en-US" b="1" dirty="0">
                <a:solidFill>
                  <a:srgbClr val="3366FF"/>
                </a:solidFill>
              </a:rPr>
              <a:t>State of Conservation and Factors affecting the property</a:t>
            </a:r>
          </a:p>
          <a:p>
            <a:pPr marL="0" indent="0">
              <a:buNone/>
            </a:pPr>
            <a:r>
              <a:rPr lang="en-US" dirty="0">
                <a:solidFill>
                  <a:srgbClr val="3366FF"/>
                </a:solidFill>
              </a:rPr>
              <a:t>•   </a:t>
            </a:r>
            <a:r>
              <a:rPr lang="en-US" b="1" dirty="0">
                <a:solidFill>
                  <a:srgbClr val="3366FF"/>
                </a:solidFill>
              </a:rPr>
              <a:t>5</a:t>
            </a:r>
            <a:r>
              <a:rPr lang="en-US" dirty="0">
                <a:solidFill>
                  <a:srgbClr val="3366FF"/>
                </a:solidFill>
              </a:rPr>
              <a:t>.</a:t>
            </a:r>
            <a:r>
              <a:rPr lang="en-US" b="1" dirty="0">
                <a:solidFill>
                  <a:srgbClr val="3366FF"/>
                </a:solidFill>
              </a:rPr>
              <a:t>Protection and Management of the Property</a:t>
            </a:r>
          </a:p>
          <a:p>
            <a:pPr marL="0" indent="0">
              <a:buNone/>
            </a:pPr>
            <a:r>
              <a:rPr lang="en-US" dirty="0"/>
              <a:t>•   </a:t>
            </a:r>
            <a:r>
              <a:rPr lang="en-US" b="1" dirty="0"/>
              <a:t>6.Monitoring</a:t>
            </a:r>
            <a:r>
              <a:rPr lang="en-US" dirty="0"/>
              <a:t> </a:t>
            </a:r>
          </a:p>
          <a:p>
            <a:pPr marL="0" indent="0">
              <a:buNone/>
            </a:pPr>
            <a:r>
              <a:rPr lang="en-US" dirty="0"/>
              <a:t>•   </a:t>
            </a:r>
            <a:r>
              <a:rPr lang="en-US" b="1" dirty="0"/>
              <a:t>7.Documentation</a:t>
            </a:r>
          </a:p>
          <a:p>
            <a:pPr marL="0" indent="0">
              <a:buNone/>
            </a:pPr>
            <a:r>
              <a:rPr lang="en-US" dirty="0"/>
              <a:t>•   </a:t>
            </a:r>
            <a:r>
              <a:rPr lang="en-US" b="1" dirty="0"/>
              <a:t>8</a:t>
            </a:r>
            <a:r>
              <a:rPr lang="en-US" dirty="0"/>
              <a:t>.</a:t>
            </a:r>
            <a:r>
              <a:rPr lang="en-US" b="1" dirty="0"/>
              <a:t>Contact details </a:t>
            </a:r>
          </a:p>
          <a:p>
            <a:pPr marL="0" indent="0">
              <a:buNone/>
            </a:pPr>
            <a:r>
              <a:rPr lang="en-US" dirty="0"/>
              <a:t>•   </a:t>
            </a:r>
            <a:r>
              <a:rPr lang="en-US" b="1" dirty="0"/>
              <a:t>9</a:t>
            </a:r>
            <a:r>
              <a:rPr lang="en-US" dirty="0"/>
              <a:t>.</a:t>
            </a:r>
            <a:r>
              <a:rPr lang="en-US" b="1" dirty="0"/>
              <a:t>Signature on behalf of State Party</a:t>
            </a:r>
          </a:p>
          <a:p>
            <a:pPr marL="0" indent="0">
              <a:buNone/>
            </a:pPr>
            <a:r>
              <a:rPr lang="en-US" b="1" dirty="0"/>
              <a:t>• Annexes</a:t>
            </a:r>
          </a:p>
        </p:txBody>
      </p:sp>
      <p:sp>
        <p:nvSpPr>
          <p:cNvPr id="2" name="Rectangle 1"/>
          <p:cNvSpPr/>
          <p:nvPr/>
        </p:nvSpPr>
        <p:spPr>
          <a:xfrm>
            <a:off x="1775520" y="6444044"/>
            <a:ext cx="8712968" cy="369332"/>
          </a:xfrm>
          <a:prstGeom prst="rect">
            <a:avLst/>
          </a:prstGeom>
        </p:spPr>
        <p:txBody>
          <a:bodyPr wrap="square">
            <a:spAutoFit/>
          </a:bodyPr>
          <a:lstStyle/>
          <a:p>
            <a:r>
              <a:rPr lang="en-US" dirty="0">
                <a:solidFill>
                  <a:schemeClr val="accent1"/>
                </a:solidFill>
              </a:rPr>
              <a:t>UNESCO 2011. </a:t>
            </a:r>
            <a:r>
              <a:rPr lang="en-US" i="1" dirty="0">
                <a:solidFill>
                  <a:schemeClr val="accent1"/>
                </a:solidFill>
              </a:rPr>
              <a:t>Preparing World Heritage Nominations</a:t>
            </a:r>
            <a:r>
              <a:rPr lang="en-US" dirty="0">
                <a:solidFill>
                  <a:schemeClr val="accent1"/>
                </a:solidFill>
              </a:rPr>
              <a:t>. Second edition</a:t>
            </a:r>
            <a:endParaRPr lang="en-US" dirty="0"/>
          </a:p>
        </p:txBody>
      </p:sp>
    </p:spTree>
    <p:extLst>
      <p:ext uri="{BB962C8B-B14F-4D97-AF65-F5344CB8AC3E}">
        <p14:creationId xmlns:p14="http://schemas.microsoft.com/office/powerpoint/2010/main" val="1178963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4910" y="81334"/>
            <a:ext cx="9097817" cy="6863417"/>
          </a:xfrm>
          <a:prstGeom prst="rect">
            <a:avLst/>
          </a:prstGeom>
        </p:spPr>
        <p:txBody>
          <a:bodyPr wrap="square">
            <a:spAutoFit/>
          </a:bodyPr>
          <a:lstStyle/>
          <a:p>
            <a:r>
              <a:rPr lang="en-US" sz="4000" b="1" dirty="0"/>
              <a:t>3. Justification for Inscription </a:t>
            </a:r>
            <a:endParaRPr lang="en-US" sz="4000" dirty="0"/>
          </a:p>
          <a:p>
            <a:r>
              <a:rPr lang="en-US" sz="4000" dirty="0"/>
              <a:t>3.1a Brief Synthesis </a:t>
            </a:r>
          </a:p>
          <a:p>
            <a:r>
              <a:rPr lang="en-US" sz="4000" dirty="0"/>
              <a:t>3.1b </a:t>
            </a:r>
            <a:r>
              <a:rPr lang="en-US" sz="4000" b="1" dirty="0"/>
              <a:t>Criteria</a:t>
            </a:r>
            <a:r>
              <a:rPr lang="en-US" sz="4000" dirty="0"/>
              <a:t> under which Inscription is Proposed </a:t>
            </a:r>
          </a:p>
          <a:p>
            <a:r>
              <a:rPr lang="en-US" sz="4000" dirty="0"/>
              <a:t>3.1c Statement of </a:t>
            </a:r>
            <a:r>
              <a:rPr lang="en-US" sz="4000" b="1" dirty="0"/>
              <a:t>Integrity</a:t>
            </a:r>
            <a:r>
              <a:rPr lang="en-US" sz="4000" dirty="0"/>
              <a:t> </a:t>
            </a:r>
          </a:p>
          <a:p>
            <a:r>
              <a:rPr lang="en-US" sz="4000" dirty="0"/>
              <a:t>3.1d Statement of </a:t>
            </a:r>
            <a:r>
              <a:rPr lang="en-US" sz="4000" b="1" dirty="0"/>
              <a:t>Authenticity </a:t>
            </a:r>
          </a:p>
          <a:p>
            <a:r>
              <a:rPr lang="en-US" sz="4000" dirty="0"/>
              <a:t>3.1e </a:t>
            </a:r>
            <a:r>
              <a:rPr lang="en-US" sz="4000" b="1" dirty="0"/>
              <a:t>Protection and Management </a:t>
            </a:r>
            <a:r>
              <a:rPr lang="en-US" sz="4000" dirty="0"/>
              <a:t>Requirements</a:t>
            </a:r>
          </a:p>
          <a:p>
            <a:r>
              <a:rPr lang="en-US" sz="4000" dirty="0"/>
              <a:t>3.2 </a:t>
            </a:r>
            <a:r>
              <a:rPr lang="en-US" sz="4000" b="1" dirty="0"/>
              <a:t>Comparative Analysis </a:t>
            </a:r>
          </a:p>
          <a:p>
            <a:r>
              <a:rPr lang="en-US" sz="4000" dirty="0"/>
              <a:t>3.3 Proposed Statement of Outstanding Universal Value </a:t>
            </a:r>
          </a:p>
        </p:txBody>
      </p:sp>
    </p:spTree>
    <p:extLst>
      <p:ext uri="{BB962C8B-B14F-4D97-AF65-F5344CB8AC3E}">
        <p14:creationId xmlns:p14="http://schemas.microsoft.com/office/powerpoint/2010/main" val="6801988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002" y="-380767"/>
            <a:ext cx="8889999" cy="6863417"/>
          </a:xfrm>
          <a:prstGeom prst="rect">
            <a:avLst/>
          </a:prstGeom>
        </p:spPr>
        <p:txBody>
          <a:bodyPr wrap="square">
            <a:spAutoFit/>
          </a:bodyPr>
          <a:lstStyle/>
          <a:p>
            <a:endParaRPr lang="en-US" sz="2400" dirty="0"/>
          </a:p>
          <a:p>
            <a:r>
              <a:rPr lang="en-US" sz="2400" b="1" dirty="0"/>
              <a:t>4</a:t>
            </a:r>
            <a:r>
              <a:rPr lang="en-US" sz="2800" b="1" dirty="0"/>
              <a:t>. State of Conservation and Factors Affecting the Property </a:t>
            </a:r>
          </a:p>
          <a:p>
            <a:endParaRPr lang="en-US" sz="2800" b="1" dirty="0"/>
          </a:p>
          <a:p>
            <a:r>
              <a:rPr lang="en-US" dirty="0"/>
              <a:t>4.a Present State of Conservation </a:t>
            </a:r>
            <a:endParaRPr lang="en-IE" dirty="0"/>
          </a:p>
          <a:p>
            <a:r>
              <a:rPr lang="en-GB" b="1" dirty="0"/>
              <a:t>Inventories, recording, research</a:t>
            </a:r>
            <a:endParaRPr lang="en-IE" dirty="0"/>
          </a:p>
          <a:p>
            <a:r>
              <a:rPr lang="en-GB" dirty="0"/>
              <a:t>The following need to be addressed:</a:t>
            </a:r>
            <a:endParaRPr lang="en-IE" dirty="0"/>
          </a:p>
          <a:p>
            <a:pPr lvl="0"/>
            <a:r>
              <a:rPr lang="en-GB" dirty="0"/>
              <a:t>Has the property been inventoried? Described? Documented? </a:t>
            </a:r>
            <a:endParaRPr lang="en-IE" dirty="0"/>
          </a:p>
          <a:p>
            <a:pPr lvl="0"/>
            <a:r>
              <a:rPr lang="en-GB" dirty="0"/>
              <a:t>When has this been done? </a:t>
            </a:r>
            <a:endParaRPr lang="en-IE" dirty="0"/>
          </a:p>
          <a:p>
            <a:pPr lvl="0"/>
            <a:r>
              <a:rPr lang="en-GB" dirty="0"/>
              <a:t>Does the nomination provide evidence of this work?</a:t>
            </a:r>
            <a:endParaRPr lang="en-IE" dirty="0"/>
          </a:p>
          <a:p>
            <a:pPr lvl="0"/>
            <a:r>
              <a:rPr lang="en-GB" dirty="0"/>
              <a:t>Can this been used as baseline date for the future?</a:t>
            </a:r>
          </a:p>
          <a:p>
            <a:pPr lvl="0"/>
            <a:endParaRPr lang="en-IE" dirty="0"/>
          </a:p>
          <a:p>
            <a:r>
              <a:rPr lang="en-GB" b="1" dirty="0"/>
              <a:t>Active conservation measures</a:t>
            </a:r>
            <a:endParaRPr lang="en-IE" dirty="0"/>
          </a:p>
          <a:p>
            <a:r>
              <a:rPr lang="en-GB" dirty="0"/>
              <a:t>Active conservation measures:  conservation actions and programmes and maintenance .</a:t>
            </a:r>
            <a:endParaRPr lang="en-IE" dirty="0"/>
          </a:p>
          <a:p>
            <a:r>
              <a:rPr lang="en-GB" dirty="0"/>
              <a:t> The following need to be addressed:</a:t>
            </a:r>
            <a:endParaRPr lang="en-IE" dirty="0"/>
          </a:p>
          <a:p>
            <a:pPr lvl="0"/>
            <a:r>
              <a:rPr lang="en-GB" dirty="0"/>
              <a:t>Are the conservation measures appropriate ones to preserve values, authenticity and integrity?</a:t>
            </a:r>
            <a:endParaRPr lang="en-IE" dirty="0"/>
          </a:p>
          <a:p>
            <a:pPr lvl="0"/>
            <a:r>
              <a:rPr lang="en-GB" dirty="0"/>
              <a:t>Are they programmed? </a:t>
            </a:r>
            <a:endParaRPr lang="en-IE" dirty="0"/>
          </a:p>
          <a:p>
            <a:pPr lvl="0"/>
            <a:r>
              <a:rPr lang="en-GB" dirty="0"/>
              <a:t>Do they fit into a global approach (or are they 'patchy')?</a:t>
            </a:r>
            <a:endParaRPr lang="en-IE" dirty="0"/>
          </a:p>
          <a:p>
            <a:pPr lvl="0"/>
            <a:r>
              <a:rPr lang="en-GB" dirty="0"/>
              <a:t>Is there regular maintenance? </a:t>
            </a:r>
            <a:endParaRPr lang="en-IE" dirty="0"/>
          </a:p>
          <a:p>
            <a:pPr lvl="0"/>
            <a:r>
              <a:rPr lang="en-GB" dirty="0"/>
              <a:t>Is there funding to implement conservation work (when needed) and maintenance?</a:t>
            </a:r>
            <a:endParaRPr lang="en-IE" dirty="0"/>
          </a:p>
          <a:p>
            <a:pPr lvl="0"/>
            <a:r>
              <a:rPr lang="en-GB" dirty="0"/>
              <a:t>Are the works carried out by persons with the correct level of skill and expertise?</a:t>
            </a:r>
            <a:endParaRPr lang="en-IE" dirty="0"/>
          </a:p>
          <a:p>
            <a:pPr lvl="0"/>
            <a:r>
              <a:rPr lang="en-GB" dirty="0"/>
              <a:t>Are there any urgent measures to take? Is there funding to implement them?</a:t>
            </a:r>
          </a:p>
          <a:p>
            <a:pPr lvl="0"/>
            <a:endParaRPr lang="en-US" dirty="0"/>
          </a:p>
        </p:txBody>
      </p:sp>
    </p:spTree>
    <p:extLst>
      <p:ext uri="{BB962C8B-B14F-4D97-AF65-F5344CB8AC3E}">
        <p14:creationId xmlns:p14="http://schemas.microsoft.com/office/powerpoint/2010/main" val="7586524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384"/>
            <a:ext cx="8229600" cy="1143000"/>
          </a:xfrm>
        </p:spPr>
        <p:txBody>
          <a:bodyPr/>
          <a:lstStyle/>
          <a:p>
            <a:r>
              <a:rPr lang="en-US" dirty="0"/>
              <a:t>4.B Factors affecting the property</a:t>
            </a:r>
          </a:p>
        </p:txBody>
      </p:sp>
      <p:sp>
        <p:nvSpPr>
          <p:cNvPr id="3" name="Content Placeholder 2"/>
          <p:cNvSpPr>
            <a:spLocks noGrp="1"/>
          </p:cNvSpPr>
          <p:nvPr>
            <p:ph idx="1"/>
          </p:nvPr>
        </p:nvSpPr>
        <p:spPr>
          <a:xfrm>
            <a:off x="1775520" y="1412777"/>
            <a:ext cx="8892480" cy="4713387"/>
          </a:xfrm>
        </p:spPr>
        <p:txBody>
          <a:bodyPr>
            <a:normAutofit fontScale="92500" lnSpcReduction="10000"/>
          </a:bodyPr>
          <a:lstStyle/>
          <a:p>
            <a:r>
              <a:rPr lang="en-US" sz="4000" dirty="0"/>
              <a:t>Development pressures</a:t>
            </a:r>
          </a:p>
          <a:p>
            <a:endParaRPr lang="en-US" sz="4000" dirty="0"/>
          </a:p>
          <a:p>
            <a:r>
              <a:rPr lang="en-US" sz="4000" dirty="0"/>
              <a:t>Environmental pressures</a:t>
            </a:r>
          </a:p>
          <a:p>
            <a:endParaRPr lang="en-US" sz="4000" dirty="0"/>
          </a:p>
          <a:p>
            <a:r>
              <a:rPr lang="en-US" sz="4000" dirty="0"/>
              <a:t>Natural disasters and risk preparedness</a:t>
            </a:r>
          </a:p>
          <a:p>
            <a:endParaRPr lang="en-US" sz="4000" dirty="0"/>
          </a:p>
          <a:p>
            <a:r>
              <a:rPr lang="en-US" sz="4000" dirty="0"/>
              <a:t>Responsible visitation at World Heritage sites</a:t>
            </a:r>
          </a:p>
        </p:txBody>
      </p:sp>
    </p:spTree>
    <p:extLst>
      <p:ext uri="{BB962C8B-B14F-4D97-AF65-F5344CB8AC3E}">
        <p14:creationId xmlns:p14="http://schemas.microsoft.com/office/powerpoint/2010/main" val="7008451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513" y="116632"/>
            <a:ext cx="8964487" cy="6370974"/>
          </a:xfrm>
          <a:prstGeom prst="rect">
            <a:avLst/>
          </a:prstGeom>
        </p:spPr>
        <p:txBody>
          <a:bodyPr wrap="square">
            <a:spAutoFit/>
          </a:bodyPr>
          <a:lstStyle/>
          <a:p>
            <a:r>
              <a:rPr lang="en-US" sz="3600" b="1" dirty="0"/>
              <a:t>5. Protection and Management of the Property…all components</a:t>
            </a:r>
          </a:p>
          <a:p>
            <a:endParaRPr lang="en-US" sz="2400" b="1" dirty="0"/>
          </a:p>
          <a:p>
            <a:r>
              <a:rPr lang="en-US" sz="2400" dirty="0"/>
              <a:t>5.a Ownership</a:t>
            </a:r>
          </a:p>
          <a:p>
            <a:r>
              <a:rPr lang="en-US" sz="2400" dirty="0"/>
              <a:t>5.b Protective Designation </a:t>
            </a:r>
          </a:p>
          <a:p>
            <a:r>
              <a:rPr lang="en-US" sz="2400" dirty="0"/>
              <a:t>5.c Means of Implementing Protective Measures </a:t>
            </a:r>
          </a:p>
          <a:p>
            <a:r>
              <a:rPr lang="en-US" sz="2400" dirty="0"/>
              <a:t>5.d Existing Plans Related to Municipality and Region in which the Proposed Property is Located </a:t>
            </a:r>
          </a:p>
          <a:p>
            <a:r>
              <a:rPr lang="en-US" sz="2400" dirty="0"/>
              <a:t>5.e Property Management Plan or Other Management System  </a:t>
            </a:r>
          </a:p>
          <a:p>
            <a:r>
              <a:rPr lang="en-US" sz="2400" dirty="0"/>
              <a:t>5.f Sources and Levels of Finance </a:t>
            </a:r>
          </a:p>
          <a:p>
            <a:r>
              <a:rPr lang="en-US" sz="2400" dirty="0"/>
              <a:t>5.g Sources of Expertise and Training in Conservation and Management Techniques </a:t>
            </a:r>
          </a:p>
          <a:p>
            <a:r>
              <a:rPr lang="en-US" sz="2400" dirty="0"/>
              <a:t>5.h Visitor Facilities and Infrastructure </a:t>
            </a:r>
          </a:p>
          <a:p>
            <a:r>
              <a:rPr lang="en-US" sz="2400" dirty="0"/>
              <a:t>5.i Policies and </a:t>
            </a:r>
            <a:r>
              <a:rPr lang="en-US" sz="2400" dirty="0" err="1"/>
              <a:t>Programmes</a:t>
            </a:r>
            <a:r>
              <a:rPr lang="en-US" sz="2400" dirty="0"/>
              <a:t> Related to the Presentation and Promotion of the Property </a:t>
            </a:r>
          </a:p>
          <a:p>
            <a:r>
              <a:rPr lang="en-US" sz="2400" dirty="0"/>
              <a:t>5.j Staffing Levels and Skills and Expertise </a:t>
            </a:r>
          </a:p>
        </p:txBody>
      </p:sp>
    </p:spTree>
    <p:extLst>
      <p:ext uri="{BB962C8B-B14F-4D97-AF65-F5344CB8AC3E}">
        <p14:creationId xmlns:p14="http://schemas.microsoft.com/office/powerpoint/2010/main" val="24308307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Screen Shot 2016-03-28 at 15.42.56.png"/>
          <p:cNvPicPr>
            <a:picLocks noGrp="1" noChangeAspect="1"/>
          </p:cNvPicPr>
          <p:nvPr>
            <p:ph type="pic" idx="13"/>
          </p:nvPr>
        </p:nvPicPr>
        <p:blipFill>
          <a:blip r:embed="rId3">
            <a:extLst>
              <a:ext uri="{28A0092B-C50C-407E-A947-70E740481C1C}">
                <a14:useLocalDpi xmlns:a14="http://schemas.microsoft.com/office/drawing/2010/main" val="0"/>
              </a:ext>
            </a:extLst>
          </a:blip>
          <a:srcRect l="989" r="5791"/>
          <a:stretch>
            <a:fillRect/>
          </a:stretch>
        </p:blipFill>
        <p:spPr>
          <a:xfrm>
            <a:off x="5880100" y="992333"/>
            <a:ext cx="4572000" cy="4127500"/>
          </a:xfrm>
        </p:spPr>
      </p:pic>
      <p:sp>
        <p:nvSpPr>
          <p:cNvPr id="28674" name="Shape 235"/>
          <p:cNvSpPr>
            <a:spLocks noGrp="1"/>
          </p:cNvSpPr>
          <p:nvPr>
            <p:ph type="title"/>
          </p:nvPr>
        </p:nvSpPr>
        <p:spPr>
          <a:xfrm>
            <a:off x="5149273" y="-9813"/>
            <a:ext cx="5361566" cy="982663"/>
          </a:xfrm>
        </p:spPr>
        <p:txBody>
          <a:bodyPr>
            <a:noAutofit/>
          </a:bodyPr>
          <a:lstStyle/>
          <a:p>
            <a:r>
              <a:rPr lang="en-US" sz="3600" b="1" dirty="0">
                <a:solidFill>
                  <a:srgbClr val="3366FF"/>
                </a:solidFill>
                <a:latin typeface="Verdana" charset="0"/>
                <a:ea typeface="ＭＳ Ｐゴシック" charset="0"/>
                <a:cs typeface="ＭＳ Ｐゴシック" charset="0"/>
              </a:rPr>
              <a:t>KEY: A Management </a:t>
            </a:r>
            <a:r>
              <a:rPr lang="en-US" sz="4000" b="1" dirty="0">
                <a:solidFill>
                  <a:srgbClr val="3366FF"/>
                </a:solidFill>
                <a:latin typeface="Verdana" charset="0"/>
                <a:ea typeface="ＭＳ Ｐゴシック" charset="0"/>
                <a:cs typeface="ＭＳ Ｐゴシック" charset="0"/>
              </a:rPr>
              <a:t>System</a:t>
            </a:r>
            <a:r>
              <a:rPr lang="en-US" sz="3600" b="1" dirty="0">
                <a:solidFill>
                  <a:srgbClr val="3366FF"/>
                </a:solidFill>
                <a:latin typeface="Verdana" charset="0"/>
                <a:ea typeface="ＭＳ Ｐゴシック" charset="0"/>
                <a:cs typeface="ＭＳ Ｐゴシック" charset="0"/>
              </a:rPr>
              <a:t> needed</a:t>
            </a:r>
          </a:p>
        </p:txBody>
      </p:sp>
      <p:sp>
        <p:nvSpPr>
          <p:cNvPr id="28675" name="Shape 236"/>
          <p:cNvSpPr>
            <a:spLocks noGrp="1"/>
          </p:cNvSpPr>
          <p:nvPr>
            <p:ph type="body" sz="half" idx="1"/>
          </p:nvPr>
        </p:nvSpPr>
        <p:spPr>
          <a:xfrm>
            <a:off x="1919289" y="3863975"/>
            <a:ext cx="3482975" cy="357188"/>
          </a:xfrm>
        </p:spPr>
        <p:txBody>
          <a:bodyPr>
            <a:normAutofit fontScale="25000" lnSpcReduction="20000"/>
          </a:bodyPr>
          <a:lstStyle/>
          <a:p>
            <a:pPr>
              <a:spcBef>
                <a:spcPct val="0"/>
              </a:spcBef>
            </a:pPr>
            <a:r>
              <a:rPr lang="en-US" sz="7200" b="1" dirty="0" err="1">
                <a:latin typeface="Verdana" charset="0"/>
                <a:ea typeface="ＭＳ Ｐゴシック" charset="0"/>
                <a:cs typeface="ＭＳ Ｐゴシック" charset="0"/>
                <a:sym typeface="Helvetica Neue Light" charset="0"/>
              </a:rPr>
              <a:t>e.g.Brú</a:t>
            </a:r>
            <a:r>
              <a:rPr lang="en-US" sz="7200" b="1" dirty="0">
                <a:latin typeface="Verdana" charset="0"/>
                <a:ea typeface="ＭＳ Ｐゴシック" charset="0"/>
                <a:cs typeface="ＭＳ Ｐゴシック" charset="0"/>
                <a:sym typeface="Helvetica Neue Light" charset="0"/>
              </a:rPr>
              <a:t> </a:t>
            </a:r>
            <a:r>
              <a:rPr lang="en-US" sz="7200" b="1" dirty="0" err="1">
                <a:latin typeface="Verdana" charset="0"/>
                <a:ea typeface="ＭＳ Ｐゴシック" charset="0"/>
                <a:cs typeface="ＭＳ Ｐゴシック" charset="0"/>
                <a:sym typeface="Helvetica Neue Light" charset="0"/>
              </a:rPr>
              <a:t>na</a:t>
            </a:r>
            <a:r>
              <a:rPr lang="en-US" sz="7200" b="1" dirty="0">
                <a:latin typeface="Verdana" charset="0"/>
                <a:ea typeface="ＭＳ Ｐゴシック" charset="0"/>
                <a:cs typeface="ＭＳ Ｐゴシック" charset="0"/>
                <a:sym typeface="Helvetica Neue Light" charset="0"/>
              </a:rPr>
              <a:t> </a:t>
            </a:r>
            <a:r>
              <a:rPr lang="en-US" sz="7200" b="1" dirty="0" err="1">
                <a:latin typeface="Verdana" charset="0"/>
                <a:ea typeface="ＭＳ Ｐゴシック" charset="0"/>
                <a:cs typeface="ＭＳ Ｐゴシック" charset="0"/>
                <a:sym typeface="Helvetica Neue Light" charset="0"/>
              </a:rPr>
              <a:t>Bóinne</a:t>
            </a:r>
            <a:r>
              <a:rPr lang="en-US" sz="7200" b="1" dirty="0">
                <a:latin typeface="Verdana" charset="0"/>
                <a:ea typeface="ＭＳ Ｐゴシック" charset="0"/>
                <a:cs typeface="ＭＳ Ｐゴシック" charset="0"/>
                <a:sym typeface="Helvetica Neue Light" charset="0"/>
              </a:rPr>
              <a:t> </a:t>
            </a:r>
            <a:r>
              <a:rPr lang="en-US" sz="7200" dirty="0">
                <a:latin typeface="Verdana" charset="0"/>
                <a:ea typeface="ＭＳ Ｐゴシック" charset="0"/>
                <a:cs typeface="ＭＳ Ｐゴシック" charset="0"/>
                <a:sym typeface="Helvetica Neue Light" charset="0"/>
              </a:rPr>
              <a:t>represents the most complex management scenario example in the World Heritage Manual</a:t>
            </a:r>
          </a:p>
          <a:p>
            <a:pPr>
              <a:spcBef>
                <a:spcPct val="0"/>
              </a:spcBef>
            </a:pPr>
            <a:endParaRPr lang="en-US" sz="7200" dirty="0">
              <a:latin typeface="Verdana" charset="0"/>
              <a:ea typeface="ＭＳ Ｐゴシック" charset="0"/>
              <a:cs typeface="ＭＳ Ｐゴシック" charset="0"/>
              <a:sym typeface="Helvetica Neue Light" charset="0"/>
            </a:endParaRPr>
          </a:p>
          <a:p>
            <a:pPr>
              <a:lnSpc>
                <a:spcPct val="118000"/>
              </a:lnSpc>
              <a:spcBef>
                <a:spcPct val="0"/>
              </a:spcBef>
            </a:pPr>
            <a:r>
              <a:rPr lang="en-US" sz="7200" dirty="0">
                <a:latin typeface="Verdana" charset="0"/>
                <a:ea typeface="ＭＳ Ｐゴシック" charset="0"/>
                <a:cs typeface="ＭＳ Ｐゴシック" charset="0"/>
                <a:sym typeface="Helvetica Neue Light" charset="0"/>
              </a:rPr>
              <a:t>A variety of entities involved in management of the property as well as the buffer zone</a:t>
            </a:r>
          </a:p>
          <a:p>
            <a:pPr>
              <a:lnSpc>
                <a:spcPct val="118000"/>
              </a:lnSpc>
              <a:spcBef>
                <a:spcPct val="0"/>
              </a:spcBef>
            </a:pPr>
            <a:endParaRPr lang="en-US" sz="1600" dirty="0">
              <a:latin typeface="Verdana" charset="0"/>
              <a:ea typeface="ＭＳ Ｐゴシック" charset="0"/>
              <a:cs typeface="ＭＳ Ｐゴシック" charset="0"/>
              <a:sym typeface="Helvetica Neue Light" charset="0"/>
            </a:endParaRPr>
          </a:p>
        </p:txBody>
      </p:sp>
      <p:sp>
        <p:nvSpPr>
          <p:cNvPr id="28676" name="TextBox 1"/>
          <p:cNvSpPr txBox="1">
            <a:spLocks noChangeArrowheads="1"/>
          </p:cNvSpPr>
          <p:nvPr/>
        </p:nvSpPr>
        <p:spPr bwMode="auto">
          <a:xfrm>
            <a:off x="8759826" y="4951413"/>
            <a:ext cx="170497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Verdana" charset="0"/>
                <a:ea typeface="ＭＳ Ｐゴシック" charset="0"/>
                <a:cs typeface="ＭＳ Ｐゴシック" charset="0"/>
              </a:defRPr>
            </a:lvl1pPr>
            <a:lvl2pPr marL="742950" indent="-285750">
              <a:defRPr sz="1200">
                <a:solidFill>
                  <a:schemeClr val="tx1"/>
                </a:solidFill>
                <a:latin typeface="Verdana" charset="0"/>
                <a:ea typeface="ＭＳ Ｐゴシック" charset="0"/>
              </a:defRPr>
            </a:lvl2pPr>
            <a:lvl3pPr marL="1143000" indent="-228600">
              <a:defRPr sz="1200">
                <a:solidFill>
                  <a:schemeClr val="tx1"/>
                </a:solidFill>
                <a:latin typeface="Verdana" charset="0"/>
                <a:ea typeface="ＭＳ Ｐゴシック" charset="0"/>
              </a:defRPr>
            </a:lvl3pPr>
            <a:lvl4pPr marL="1600200" indent="-228600">
              <a:defRPr sz="1200">
                <a:solidFill>
                  <a:schemeClr val="tx1"/>
                </a:solidFill>
                <a:latin typeface="Verdana" charset="0"/>
                <a:ea typeface="ＭＳ Ｐゴシック" charset="0"/>
              </a:defRPr>
            </a:lvl4pPr>
            <a:lvl5pPr marL="2057400" indent="-228600">
              <a:defRPr sz="1200">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1200">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1200">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1200">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1200">
                <a:solidFill>
                  <a:schemeClr val="tx1"/>
                </a:solidFill>
                <a:latin typeface="Verdana" charset="0"/>
                <a:ea typeface="ＭＳ Ｐゴシック" charset="0"/>
              </a:defRPr>
            </a:lvl9pPr>
          </a:lstStyle>
          <a:p>
            <a:r>
              <a:rPr lang="en-US"/>
              <a:t>FROM: MCWH 2013</a:t>
            </a:r>
          </a:p>
        </p:txBody>
      </p:sp>
      <p:pic>
        <p:nvPicPr>
          <p:cNvPr id="28677" name="Picture 6" descr="http://travel.phylosoft.com/wp-content/uploads/sites/3/2013/12/BrunaBoinne0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376" y="5128059"/>
            <a:ext cx="1978025"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7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63751" y="103188"/>
            <a:ext cx="2849563" cy="361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22327"/>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Annexes to the Dossier </a:t>
            </a:r>
          </a:p>
        </p:txBody>
      </p:sp>
      <p:sp>
        <p:nvSpPr>
          <p:cNvPr id="3" name="Content Placeholder 2"/>
          <p:cNvSpPr>
            <a:spLocks noGrp="1"/>
          </p:cNvSpPr>
          <p:nvPr>
            <p:ph idx="1"/>
          </p:nvPr>
        </p:nvSpPr>
        <p:spPr/>
        <p:txBody>
          <a:bodyPr>
            <a:normAutofit lnSpcReduction="10000"/>
          </a:bodyPr>
          <a:lstStyle/>
          <a:p>
            <a:r>
              <a:rPr lang="en-US" dirty="0"/>
              <a:t>Additional information</a:t>
            </a:r>
          </a:p>
          <a:p>
            <a:endParaRPr lang="en-US" dirty="0"/>
          </a:p>
          <a:p>
            <a:pPr marL="0" indent="0">
              <a:buNone/>
            </a:pPr>
            <a:r>
              <a:rPr lang="en-US" dirty="0"/>
              <a:t>Crucially should include:</a:t>
            </a:r>
          </a:p>
          <a:p>
            <a:pPr marL="0" indent="0">
              <a:buNone/>
            </a:pPr>
            <a:r>
              <a:rPr lang="en-US" dirty="0"/>
              <a:t>Detailed and current </a:t>
            </a:r>
            <a:r>
              <a:rPr lang="en-US" b="1" dirty="0"/>
              <a:t>Management Plan</a:t>
            </a:r>
          </a:p>
          <a:p>
            <a:pPr marL="0" indent="0">
              <a:buNone/>
            </a:pPr>
            <a:r>
              <a:rPr lang="en-US" dirty="0"/>
              <a:t>Detailed </a:t>
            </a:r>
            <a:r>
              <a:rPr lang="en-US" b="1" dirty="0"/>
              <a:t>Conservation Plan</a:t>
            </a:r>
          </a:p>
          <a:p>
            <a:pPr marL="0" indent="0">
              <a:buNone/>
            </a:pPr>
            <a:r>
              <a:rPr lang="en-US" b="1" dirty="0"/>
              <a:t>Risk Preparedness Plan</a:t>
            </a:r>
          </a:p>
          <a:p>
            <a:pPr marL="0" indent="0">
              <a:buNone/>
            </a:pPr>
            <a:r>
              <a:rPr lang="en-US" b="1" dirty="0"/>
              <a:t>Visitor and Tourism Management Plan</a:t>
            </a:r>
          </a:p>
          <a:p>
            <a:pPr marL="0" indent="0">
              <a:buNone/>
            </a:pPr>
            <a:r>
              <a:rPr lang="en-US" b="1" dirty="0"/>
              <a:t>Research strategy</a:t>
            </a:r>
            <a:r>
              <a:rPr lang="en-US" dirty="0"/>
              <a:t>/framework (how does this link with the Conservation Plan)</a:t>
            </a:r>
          </a:p>
        </p:txBody>
      </p:sp>
    </p:spTree>
    <p:extLst>
      <p:ext uri="{BB962C8B-B14F-4D97-AF65-F5344CB8AC3E}">
        <p14:creationId xmlns:p14="http://schemas.microsoft.com/office/powerpoint/2010/main" val="20495708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ICOMOS EVALUATION </a:t>
            </a:r>
          </a:p>
        </p:txBody>
      </p:sp>
      <p:sp>
        <p:nvSpPr>
          <p:cNvPr id="20483" name="Rectangle 3"/>
          <p:cNvSpPr>
            <a:spLocks noGrp="1" noChangeArrowheads="1"/>
          </p:cNvSpPr>
          <p:nvPr>
            <p:ph idx="1"/>
          </p:nvPr>
        </p:nvSpPr>
        <p:spPr>
          <a:xfrm>
            <a:off x="1981200" y="1600200"/>
            <a:ext cx="8229600" cy="5069160"/>
          </a:xfrm>
        </p:spPr>
        <p:txBody>
          <a:bodyPr>
            <a:normAutofit fontScale="55000" lnSpcReduction="20000"/>
          </a:bodyPr>
          <a:lstStyle/>
          <a:p>
            <a:pPr algn="ctr" eaLnBrk="1" hangingPunct="1">
              <a:lnSpc>
                <a:spcPct val="90000"/>
              </a:lnSpc>
              <a:buFontTx/>
              <a:buNone/>
            </a:pPr>
            <a:r>
              <a:rPr lang="en-GB" sz="2600" dirty="0">
                <a:latin typeface="Helvetica" pitchFamily="34" charset="0"/>
              </a:rPr>
              <a:t>Nominations</a:t>
            </a:r>
          </a:p>
          <a:p>
            <a:pPr algn="ctr" eaLnBrk="1" hangingPunct="1">
              <a:lnSpc>
                <a:spcPct val="90000"/>
              </a:lnSpc>
              <a:buFontTx/>
              <a:buNone/>
            </a:pPr>
            <a:r>
              <a:rPr lang="en-GB" sz="2600" dirty="0">
                <a:latin typeface="Helvetica" pitchFamily="34" charset="0"/>
                <a:cs typeface="Arial" charset="0"/>
              </a:rPr>
              <a:t>↓</a:t>
            </a:r>
          </a:p>
          <a:p>
            <a:pPr algn="ctr" eaLnBrk="1" hangingPunct="1">
              <a:lnSpc>
                <a:spcPct val="90000"/>
              </a:lnSpc>
              <a:buFontTx/>
              <a:buNone/>
            </a:pPr>
            <a:r>
              <a:rPr lang="en-GB" sz="2600" dirty="0">
                <a:latin typeface="Helvetica" pitchFamily="34" charset="0"/>
              </a:rPr>
              <a:t>UNESCO</a:t>
            </a:r>
          </a:p>
          <a:p>
            <a:pPr algn="ctr" eaLnBrk="1" hangingPunct="1">
              <a:lnSpc>
                <a:spcPct val="90000"/>
              </a:lnSpc>
              <a:buFontTx/>
              <a:buNone/>
            </a:pPr>
            <a:r>
              <a:rPr lang="en-GB" sz="2600" dirty="0">
                <a:latin typeface="Helvetica" pitchFamily="34" charset="0"/>
                <a:cs typeface="Arial" charset="0"/>
              </a:rPr>
              <a:t>↓</a:t>
            </a:r>
          </a:p>
          <a:p>
            <a:pPr algn="ctr" eaLnBrk="1" hangingPunct="1">
              <a:lnSpc>
                <a:spcPct val="90000"/>
              </a:lnSpc>
              <a:buFontTx/>
              <a:buNone/>
            </a:pPr>
            <a:r>
              <a:rPr lang="en-GB" sz="2600" dirty="0">
                <a:latin typeface="Helvetica" pitchFamily="34" charset="0"/>
              </a:rPr>
              <a:t>ICOMOS</a:t>
            </a:r>
          </a:p>
          <a:p>
            <a:pPr algn="ctr" eaLnBrk="1" hangingPunct="1">
              <a:lnSpc>
                <a:spcPct val="90000"/>
              </a:lnSpc>
              <a:buFontTx/>
              <a:buNone/>
            </a:pPr>
            <a:r>
              <a:rPr lang="en-GB" sz="2600" dirty="0">
                <a:latin typeface="Helvetica" pitchFamily="34" charset="0"/>
                <a:cs typeface="Arial" charset="0"/>
              </a:rPr>
              <a:t>↓</a:t>
            </a:r>
            <a:endParaRPr lang="en-GB" sz="2600" dirty="0">
              <a:latin typeface="Helvetica" pitchFamily="34" charset="0"/>
            </a:endParaRPr>
          </a:p>
          <a:p>
            <a:pPr algn="ctr" eaLnBrk="1" hangingPunct="1">
              <a:lnSpc>
                <a:spcPct val="90000"/>
              </a:lnSpc>
              <a:buFontTx/>
              <a:buNone/>
            </a:pPr>
            <a:r>
              <a:rPr lang="en-GB" sz="2600" dirty="0">
                <a:latin typeface="Helvetica" pitchFamily="34" charset="0"/>
                <a:cs typeface="Arial" charset="0"/>
              </a:rPr>
              <a:t> </a:t>
            </a:r>
            <a:r>
              <a:rPr lang="en-GB" sz="2600" dirty="0">
                <a:latin typeface="Helvetica" pitchFamily="34" charset="0"/>
              </a:rPr>
              <a:t>World Heritage Group</a:t>
            </a:r>
            <a:r>
              <a:rPr lang="en-GB" sz="2600" b="1" dirty="0">
                <a:latin typeface="Helvetica" pitchFamily="34" charset="0"/>
              </a:rPr>
              <a:t> </a:t>
            </a:r>
          </a:p>
          <a:p>
            <a:pPr algn="ctr" eaLnBrk="1" hangingPunct="1">
              <a:lnSpc>
                <a:spcPct val="90000"/>
              </a:lnSpc>
              <a:buFontTx/>
              <a:buNone/>
            </a:pPr>
            <a:r>
              <a:rPr lang="en-GB" sz="2600" dirty="0">
                <a:latin typeface="Helvetica" pitchFamily="34" charset="0"/>
                <a:cs typeface="Arial" charset="0"/>
              </a:rPr>
              <a:t>↓</a:t>
            </a:r>
          </a:p>
          <a:p>
            <a:pPr algn="ctr" eaLnBrk="1" hangingPunct="1">
              <a:lnSpc>
                <a:spcPct val="90000"/>
              </a:lnSpc>
              <a:buFontTx/>
              <a:buNone/>
            </a:pPr>
            <a:r>
              <a:rPr lang="en-GB" sz="2600" dirty="0">
                <a:latin typeface="Helvetica" pitchFamily="34" charset="0"/>
              </a:rPr>
              <a:t>Desk Assessors     +     Mission      +     Desk Assessors</a:t>
            </a:r>
          </a:p>
          <a:p>
            <a:pPr algn="ctr" eaLnBrk="1" hangingPunct="1">
              <a:lnSpc>
                <a:spcPct val="90000"/>
              </a:lnSpc>
              <a:buFontTx/>
              <a:buNone/>
            </a:pPr>
            <a:r>
              <a:rPr lang="en-GB" sz="2600" dirty="0">
                <a:latin typeface="Helvetica" pitchFamily="34" charset="0"/>
              </a:rPr>
              <a:t>(expert from the region)</a:t>
            </a:r>
          </a:p>
          <a:p>
            <a:pPr algn="ctr" eaLnBrk="1" hangingPunct="1">
              <a:lnSpc>
                <a:spcPct val="90000"/>
              </a:lnSpc>
              <a:buFontTx/>
              <a:buNone/>
            </a:pPr>
            <a:r>
              <a:rPr lang="en-GB" sz="2600" b="1" dirty="0">
                <a:latin typeface="Helvetica" pitchFamily="34" charset="0"/>
                <a:cs typeface="Arial" charset="0"/>
              </a:rPr>
              <a:t>↓</a:t>
            </a:r>
          </a:p>
          <a:p>
            <a:pPr algn="ctr" eaLnBrk="1" hangingPunct="1">
              <a:lnSpc>
                <a:spcPct val="90000"/>
              </a:lnSpc>
              <a:buFontTx/>
              <a:buNone/>
            </a:pPr>
            <a:r>
              <a:rPr lang="en-GB" sz="2600" dirty="0">
                <a:latin typeface="Helvetica" pitchFamily="34" charset="0"/>
              </a:rPr>
              <a:t>ICOMOS Panel </a:t>
            </a:r>
            <a:r>
              <a:rPr lang="en-GB" sz="2600" dirty="0">
                <a:solidFill>
                  <a:schemeClr val="accent2">
                    <a:lumMod val="60000"/>
                    <a:lumOff val="40000"/>
                  </a:schemeClr>
                </a:solidFill>
                <a:latin typeface="Helvetica" pitchFamily="34" charset="0"/>
              </a:rPr>
              <a:t>– includes consultation with State Party</a:t>
            </a:r>
          </a:p>
          <a:p>
            <a:pPr algn="ctr" eaLnBrk="1" hangingPunct="1">
              <a:lnSpc>
                <a:spcPct val="90000"/>
              </a:lnSpc>
              <a:buFontTx/>
              <a:buNone/>
            </a:pPr>
            <a:r>
              <a:rPr lang="en-GB" sz="2600" dirty="0">
                <a:latin typeface="Helvetica" pitchFamily="34" charset="0"/>
                <a:cs typeface="Arial" charset="0"/>
              </a:rPr>
              <a:t>↓</a:t>
            </a:r>
          </a:p>
          <a:p>
            <a:pPr algn="ctr" eaLnBrk="1" hangingPunct="1">
              <a:lnSpc>
                <a:spcPct val="90000"/>
              </a:lnSpc>
              <a:buFontTx/>
              <a:buNone/>
            </a:pPr>
            <a:r>
              <a:rPr lang="en-GB" sz="2600" dirty="0">
                <a:latin typeface="Helvetica" pitchFamily="34" charset="0"/>
              </a:rPr>
              <a:t>World Heritage Committee</a:t>
            </a:r>
          </a:p>
          <a:p>
            <a:pPr algn="ctr" eaLnBrk="1" hangingPunct="1">
              <a:lnSpc>
                <a:spcPct val="90000"/>
              </a:lnSpc>
              <a:buFontTx/>
              <a:buNone/>
            </a:pPr>
            <a:endParaRPr lang="en-GB" sz="2600" dirty="0">
              <a:latin typeface="Helvetica" pitchFamily="34" charset="0"/>
            </a:endParaRPr>
          </a:p>
          <a:p>
            <a:pPr algn="ctr" eaLnBrk="1" hangingPunct="1">
              <a:lnSpc>
                <a:spcPct val="90000"/>
              </a:lnSpc>
              <a:buFontTx/>
              <a:buNone/>
            </a:pPr>
            <a:endParaRPr lang="en-GB" sz="2600" dirty="0">
              <a:latin typeface="Helvetica" pitchFamily="34" charset="0"/>
            </a:endParaRPr>
          </a:p>
          <a:p>
            <a:pPr algn="ctr" eaLnBrk="1" hangingPunct="1">
              <a:lnSpc>
                <a:spcPct val="90000"/>
              </a:lnSpc>
              <a:buFontTx/>
              <a:buNone/>
            </a:pPr>
            <a:r>
              <a:rPr lang="en-GB" sz="2600" dirty="0">
                <a:solidFill>
                  <a:srgbClr val="008000"/>
                </a:solidFill>
                <a:latin typeface="Helvetica" pitchFamily="34" charset="0"/>
              </a:rPr>
              <a:t>Rigorous and institutional evaluation</a:t>
            </a:r>
          </a:p>
          <a:p>
            <a:pPr algn="ctr" eaLnBrk="1" hangingPunct="1">
              <a:lnSpc>
                <a:spcPct val="90000"/>
              </a:lnSpc>
              <a:buFontTx/>
              <a:buNone/>
            </a:pPr>
            <a:r>
              <a:rPr lang="en-GB" sz="2600" dirty="0">
                <a:solidFill>
                  <a:srgbClr val="008000"/>
                </a:solidFill>
                <a:latin typeface="Helvetica" pitchFamily="34" charset="0"/>
              </a:rPr>
              <a:t>Accompanied by clear policy to avoid perceptions of conflict of interest</a:t>
            </a:r>
          </a:p>
          <a:p>
            <a:pPr eaLnBrk="1" hangingPunct="1">
              <a:buFont typeface="Arial Unicode MS" pitchFamily="34" charset="-128"/>
              <a:buNone/>
            </a:pPr>
            <a:endParaRPr lang="en-US" dirty="0">
              <a:latin typeface="Helvetica" pitchFamily="34" charset="0"/>
            </a:endParaRPr>
          </a:p>
        </p:txBody>
      </p:sp>
      <p:sp>
        <p:nvSpPr>
          <p:cNvPr id="4" name="Rectangle 2"/>
          <p:cNvSpPr txBox="1">
            <a:spLocks noChangeArrowheads="1"/>
          </p:cNvSpPr>
          <p:nvPr/>
        </p:nvSpPr>
        <p:spPr bwMode="auto">
          <a:xfrm>
            <a:off x="1524000" y="1"/>
            <a:ext cx="9144000" cy="765175"/>
          </a:xfrm>
          <a:prstGeom prst="rect">
            <a:avLst/>
          </a:prstGeom>
          <a:noFill/>
          <a:ln w="9525">
            <a:noFill/>
            <a:miter lim="800000"/>
            <a:headEnd/>
            <a:tailEnd/>
          </a:ln>
        </p:spPr>
        <p:txBody>
          <a:bodyPr anchor="ctr"/>
          <a:lstStyle/>
          <a:p>
            <a:pPr marL="85725">
              <a:tabLst>
                <a:tab pos="8877300" algn="r"/>
              </a:tabLst>
              <a:defRPr/>
            </a:pPr>
            <a:r>
              <a:rPr lang="en-US" sz="2400" kern="0" dirty="0">
                <a:solidFill>
                  <a:schemeClr val="bg2"/>
                </a:solidFill>
                <a:latin typeface="Helvetica" pitchFamily="34" charset="0"/>
                <a:ea typeface="MS PGothic" pitchFamily="34" charset="-128"/>
                <a:cs typeface="+mj-cs"/>
              </a:rPr>
              <a:t>	</a:t>
            </a:r>
            <a:r>
              <a:rPr lang="en-US" sz="2000" kern="0" dirty="0">
                <a:solidFill>
                  <a:schemeClr val="bg2"/>
                </a:solidFill>
                <a:latin typeface="Helvetica" pitchFamily="34" charset="0"/>
                <a:ea typeface="MS PGothic" pitchFamily="34" charset="-128"/>
                <a:cs typeface="+mj-cs"/>
              </a:rPr>
              <a:t>Evaluation procedure</a:t>
            </a:r>
          </a:p>
        </p:txBody>
      </p:sp>
    </p:spTree>
    <p:extLst>
      <p:ext uri="{BB962C8B-B14F-4D97-AF65-F5344CB8AC3E}">
        <p14:creationId xmlns:p14="http://schemas.microsoft.com/office/powerpoint/2010/main" val="9290308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464" y="269776"/>
            <a:ext cx="9540552" cy="1143000"/>
          </a:xfrm>
        </p:spPr>
        <p:txBody>
          <a:bodyPr>
            <a:noAutofit/>
          </a:bodyPr>
          <a:lstStyle/>
          <a:p>
            <a:r>
              <a:rPr lang="en-US" sz="3600" dirty="0"/>
              <a:t>World Heritage Committee…</a:t>
            </a:r>
            <a:r>
              <a:rPr lang="en-US" sz="3600" b="1" dirty="0"/>
              <a:t>current thinking on the nomination process</a:t>
            </a:r>
            <a:r>
              <a:rPr lang="en-US" sz="3600" dirty="0"/>
              <a:t> (DECISION 43 COM 12)</a:t>
            </a:r>
          </a:p>
        </p:txBody>
      </p:sp>
      <p:sp>
        <p:nvSpPr>
          <p:cNvPr id="5" name="Content Placeholder 4"/>
          <p:cNvSpPr>
            <a:spLocks noGrp="1"/>
          </p:cNvSpPr>
          <p:nvPr>
            <p:ph idx="1"/>
          </p:nvPr>
        </p:nvSpPr>
        <p:spPr>
          <a:xfrm>
            <a:off x="1847528" y="1628800"/>
            <a:ext cx="8640960" cy="5085184"/>
          </a:xfrm>
        </p:spPr>
        <p:txBody>
          <a:bodyPr>
            <a:normAutofit fontScale="92500" lnSpcReduction="20000"/>
          </a:bodyPr>
          <a:lstStyle/>
          <a:p>
            <a:r>
              <a:rPr lang="en-US" dirty="0"/>
              <a:t>Approved the concept of a two-phase nomination process</a:t>
            </a:r>
          </a:p>
          <a:p>
            <a:pPr>
              <a:buFontTx/>
              <a:buChar char="-"/>
            </a:pPr>
            <a:r>
              <a:rPr lang="en-US" b="1" dirty="0"/>
              <a:t>Preliminary Assessment </a:t>
            </a:r>
            <a:r>
              <a:rPr lang="en-US" dirty="0"/>
              <a:t>– desk study</a:t>
            </a:r>
          </a:p>
          <a:p>
            <a:pPr>
              <a:buFontTx/>
              <a:buChar char="-"/>
            </a:pPr>
            <a:r>
              <a:rPr lang="en-US" dirty="0"/>
              <a:t>Second stage - Full Assessment </a:t>
            </a:r>
          </a:p>
          <a:p>
            <a:pPr marL="0" indent="0">
              <a:buNone/>
            </a:pPr>
            <a:r>
              <a:rPr lang="en-US" b="1" dirty="0">
                <a:solidFill>
                  <a:srgbClr val="008000"/>
                </a:solidFill>
              </a:rPr>
              <a:t>Aim:</a:t>
            </a:r>
          </a:p>
          <a:p>
            <a:pPr marL="0" indent="0">
              <a:buNone/>
            </a:pPr>
            <a:r>
              <a:rPr lang="en-US" dirty="0"/>
              <a:t> Assist State Party in deciding whether or not to pursue a nomination</a:t>
            </a:r>
          </a:p>
          <a:p>
            <a:pPr marL="0" indent="0">
              <a:buNone/>
            </a:pPr>
            <a:r>
              <a:rPr lang="en-US" dirty="0"/>
              <a:t>State Party focusing investment of resources on nominations with high inscription potential. </a:t>
            </a:r>
          </a:p>
          <a:p>
            <a:pPr marL="0" indent="0">
              <a:buNone/>
            </a:pPr>
            <a:endParaRPr lang="en-US" dirty="0"/>
          </a:p>
          <a:p>
            <a:pPr marL="0" indent="0">
              <a:buNone/>
            </a:pPr>
            <a:r>
              <a:rPr lang="en-US" b="1" dirty="0">
                <a:solidFill>
                  <a:srgbClr val="008000"/>
                </a:solidFill>
              </a:rPr>
              <a:t>NOTE</a:t>
            </a:r>
            <a:r>
              <a:rPr lang="en-US" dirty="0"/>
              <a:t> – The </a:t>
            </a:r>
            <a:r>
              <a:rPr lang="en-US" b="1" dirty="0"/>
              <a:t>Upstream Process </a:t>
            </a:r>
            <a:r>
              <a:rPr lang="en-US" dirty="0"/>
              <a:t>(voluntary) can be used to promote early dialogue between State Parties and the Advisory Bodies  about Tentative List and prospective nominations.</a:t>
            </a:r>
          </a:p>
        </p:txBody>
      </p:sp>
    </p:spTree>
    <p:extLst>
      <p:ext uri="{BB962C8B-B14F-4D97-AF65-F5344CB8AC3E}">
        <p14:creationId xmlns:p14="http://schemas.microsoft.com/office/powerpoint/2010/main" val="21635295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CFA27D-DC96-0142-B9F0-234257D9345A}"/>
              </a:ext>
            </a:extLst>
          </p:cNvPr>
          <p:cNvSpPr>
            <a:spLocks noGrp="1"/>
          </p:cNvSpPr>
          <p:nvPr>
            <p:ph type="title"/>
          </p:nvPr>
        </p:nvSpPr>
        <p:spPr/>
        <p:txBody>
          <a:bodyPr/>
          <a:lstStyle/>
          <a:p>
            <a:r>
              <a:rPr lang="en-US" dirty="0"/>
              <a:t>Note to teams….</a:t>
            </a:r>
          </a:p>
        </p:txBody>
      </p:sp>
      <p:sp>
        <p:nvSpPr>
          <p:cNvPr id="3" name="Content Placeholder 2">
            <a:extLst>
              <a:ext uri="{FF2B5EF4-FFF2-40B4-BE49-F238E27FC236}">
                <a16:creationId xmlns="" xmlns:a16="http://schemas.microsoft.com/office/drawing/2014/main" id="{B1AE04C4-9144-0F45-8BB8-134579BF16CC}"/>
              </a:ext>
            </a:extLst>
          </p:cNvPr>
          <p:cNvSpPr>
            <a:spLocks noGrp="1"/>
          </p:cNvSpPr>
          <p:nvPr>
            <p:ph idx="1"/>
          </p:nvPr>
        </p:nvSpPr>
        <p:spPr/>
        <p:txBody>
          <a:bodyPr>
            <a:normAutofit lnSpcReduction="10000"/>
          </a:bodyPr>
          <a:lstStyle/>
          <a:p>
            <a:r>
              <a:rPr lang="en-US" dirty="0"/>
              <a:t>•Start with an approved, practical and comprehensive project plan </a:t>
            </a:r>
          </a:p>
          <a:p>
            <a:r>
              <a:rPr lang="en-US" dirty="0"/>
              <a:t>•All concerned parties must be represented </a:t>
            </a:r>
          </a:p>
          <a:p>
            <a:r>
              <a:rPr lang="en-US" dirty="0"/>
              <a:t>•WH nomination must not be the only objective </a:t>
            </a:r>
          </a:p>
          <a:p>
            <a:r>
              <a:rPr lang="en-US" dirty="0"/>
              <a:t>•Project leader who needs a clear mandate </a:t>
            </a:r>
          </a:p>
          <a:p>
            <a:r>
              <a:rPr lang="en-US" dirty="0"/>
              <a:t>•Early agreements to avoid late disagreements (and additional costs) </a:t>
            </a:r>
          </a:p>
          <a:p>
            <a:r>
              <a:rPr lang="en-US" dirty="0"/>
              <a:t>•Built public support; connect, find a ‘standard bearer’ </a:t>
            </a:r>
          </a:p>
          <a:p>
            <a:r>
              <a:rPr lang="en-US" dirty="0"/>
              <a:t>•One voice in communication </a:t>
            </a:r>
          </a:p>
          <a:p>
            <a:r>
              <a:rPr lang="en-US" dirty="0"/>
              <a:t>•Give all parties credit </a:t>
            </a:r>
          </a:p>
          <a:p>
            <a:pPr marL="0" indent="0">
              <a:buNone/>
            </a:pPr>
            <a:r>
              <a:rPr lang="en-US" sz="2000" dirty="0"/>
              <a:t>(</a:t>
            </a:r>
            <a:r>
              <a:rPr lang="en-US" sz="2000" dirty="0" err="1"/>
              <a:t>Dré</a:t>
            </a:r>
            <a:r>
              <a:rPr lang="en-US" sz="2000" dirty="0"/>
              <a:t> Van </a:t>
            </a:r>
            <a:r>
              <a:rPr lang="en-US" sz="2000" dirty="0" err="1"/>
              <a:t>Marrewijk</a:t>
            </a:r>
            <a:r>
              <a:rPr lang="en-US" sz="2000" dirty="0"/>
              <a:t> 2013)</a:t>
            </a:r>
          </a:p>
          <a:p>
            <a:endParaRPr lang="en-US" dirty="0"/>
          </a:p>
          <a:p>
            <a:endParaRPr lang="en-US" dirty="0"/>
          </a:p>
        </p:txBody>
      </p:sp>
    </p:spTree>
    <p:extLst>
      <p:ext uri="{BB962C8B-B14F-4D97-AF65-F5344CB8AC3E}">
        <p14:creationId xmlns:p14="http://schemas.microsoft.com/office/powerpoint/2010/main" val="1098339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2703C5-9554-6B4C-BA9E-46EEAD5EE170}"/>
              </a:ext>
            </a:extLst>
          </p:cNvPr>
          <p:cNvSpPr>
            <a:spLocks noGrp="1"/>
          </p:cNvSpPr>
          <p:nvPr>
            <p:ph type="title"/>
          </p:nvPr>
        </p:nvSpPr>
        <p:spPr/>
        <p:txBody>
          <a:bodyPr/>
          <a:lstStyle/>
          <a:p>
            <a:r>
              <a:rPr lang="en-GB" dirty="0"/>
              <a:t>Concept of Outstanding Universal Value</a:t>
            </a:r>
            <a:endParaRPr lang="en-US" dirty="0"/>
          </a:p>
        </p:txBody>
      </p:sp>
      <p:sp>
        <p:nvSpPr>
          <p:cNvPr id="3" name="Content Placeholder 2">
            <a:extLst>
              <a:ext uri="{FF2B5EF4-FFF2-40B4-BE49-F238E27FC236}">
                <a16:creationId xmlns="" xmlns:a16="http://schemas.microsoft.com/office/drawing/2014/main" id="{642F1D03-6AF9-B644-A268-BCE4B4412AF6}"/>
              </a:ext>
            </a:extLst>
          </p:cNvPr>
          <p:cNvSpPr>
            <a:spLocks noGrp="1"/>
          </p:cNvSpPr>
          <p:nvPr>
            <p:ph idx="1"/>
          </p:nvPr>
        </p:nvSpPr>
        <p:spPr/>
        <p:txBody>
          <a:bodyPr>
            <a:normAutofit fontScale="92500" lnSpcReduction="10000"/>
          </a:bodyPr>
          <a:lstStyle/>
          <a:p>
            <a:r>
              <a:rPr lang="en-US" dirty="0"/>
              <a:t>WH Convention does not define OUV</a:t>
            </a:r>
          </a:p>
          <a:p>
            <a:r>
              <a:rPr lang="en-US" dirty="0"/>
              <a:t>Operational Guidelines (</a:t>
            </a:r>
            <a:r>
              <a:rPr lang="en-GB" dirty="0"/>
              <a:t>OGs) provide the 10 criteria upon which a determination is made whether a property has OUV or not</a:t>
            </a:r>
          </a:p>
          <a:p>
            <a:r>
              <a:rPr lang="en-GB" dirty="0"/>
              <a:t>OUV means cultural and/ or natural significance which is so exceptional as to transcend national boundaries and to be of common importance for present and future generations of all humanity…</a:t>
            </a:r>
          </a:p>
          <a:p>
            <a:r>
              <a:rPr lang="en-GB" dirty="0"/>
              <a:t>Statement of Outstanding Universal Value (SOUV) comprises factual information, justification for the criteria from the </a:t>
            </a:r>
            <a:r>
              <a:rPr lang="en-GB" dirty="0" err="1"/>
              <a:t>Ogs</a:t>
            </a:r>
            <a:r>
              <a:rPr lang="en-GB" dirty="0"/>
              <a:t>, Statement of Integrity, Statement of Authenticity, </a:t>
            </a:r>
            <a:r>
              <a:rPr lang="en-US" dirty="0"/>
              <a:t>Requirements for protection and management</a:t>
            </a:r>
            <a:r>
              <a:rPr lang="en-GB" dirty="0"/>
              <a:t> of the site</a:t>
            </a:r>
            <a:endParaRPr lang="en-US" dirty="0"/>
          </a:p>
          <a:p>
            <a:r>
              <a:rPr lang="en-US" dirty="0"/>
              <a:t>The interpretation of OUV is the sum of these parts</a:t>
            </a:r>
          </a:p>
          <a:p>
            <a:endParaRPr lang="en-US" dirty="0"/>
          </a:p>
        </p:txBody>
      </p:sp>
    </p:spTree>
    <p:extLst>
      <p:ext uri="{BB962C8B-B14F-4D97-AF65-F5344CB8AC3E}">
        <p14:creationId xmlns:p14="http://schemas.microsoft.com/office/powerpoint/2010/main" val="2536338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C03041-7CB8-7C4D-80FA-1B1F004B010C}"/>
              </a:ext>
            </a:extLst>
          </p:cNvPr>
          <p:cNvSpPr>
            <a:spLocks noGrp="1"/>
          </p:cNvSpPr>
          <p:nvPr>
            <p:ph type="title"/>
          </p:nvPr>
        </p:nvSpPr>
        <p:spPr/>
        <p:txBody>
          <a:bodyPr/>
          <a:lstStyle/>
          <a:p>
            <a:r>
              <a:rPr lang="en-GB" dirty="0"/>
              <a:t>Attributes and Values</a:t>
            </a:r>
            <a:endParaRPr lang="en-US" dirty="0"/>
          </a:p>
        </p:txBody>
      </p:sp>
      <p:sp>
        <p:nvSpPr>
          <p:cNvPr id="3" name="Content Placeholder 2">
            <a:extLst>
              <a:ext uri="{FF2B5EF4-FFF2-40B4-BE49-F238E27FC236}">
                <a16:creationId xmlns="" xmlns:a16="http://schemas.microsoft.com/office/drawing/2014/main" id="{2D6E6F6F-8979-8A49-84E4-976FDCDC71ED}"/>
              </a:ext>
            </a:extLst>
          </p:cNvPr>
          <p:cNvSpPr>
            <a:spLocks noGrp="1"/>
          </p:cNvSpPr>
          <p:nvPr>
            <p:ph idx="1"/>
          </p:nvPr>
        </p:nvSpPr>
        <p:spPr/>
        <p:txBody>
          <a:bodyPr>
            <a:normAutofit fontScale="92500" lnSpcReduction="10000"/>
          </a:bodyPr>
          <a:lstStyle/>
          <a:p>
            <a:r>
              <a:rPr lang="en-GB" dirty="0"/>
              <a:t>Attributes are aspects which convey or express the OUV of a WHS and which contribute or enhance understanding of the Outstanding Universal Value</a:t>
            </a:r>
          </a:p>
          <a:p>
            <a:r>
              <a:rPr lang="en-GB" dirty="0"/>
              <a:t>The purpose of identifying them is so they can be protected managed and monitored</a:t>
            </a:r>
          </a:p>
          <a:p>
            <a:r>
              <a:rPr lang="en-GB" dirty="0"/>
              <a:t>They need to include the valued characteristics which convey the values identified in the Statement of Outstanding Universal Value (SOUV)</a:t>
            </a:r>
          </a:p>
          <a:p>
            <a:r>
              <a:rPr lang="en-US" dirty="0"/>
              <a:t>OGs suggest the attributes which might be considered: </a:t>
            </a:r>
            <a:r>
              <a:rPr lang="en-GB" dirty="0"/>
              <a:t>Form and design; materials and substance; use and function; traditions, techniques and management systems; location and setting; language and other forms of intangible heritage; spirit and feeling and other internal/external factors</a:t>
            </a:r>
            <a:endParaRPr lang="en-US" dirty="0"/>
          </a:p>
          <a:p>
            <a:endParaRPr lang="en-US" dirty="0"/>
          </a:p>
        </p:txBody>
      </p:sp>
    </p:spTree>
    <p:extLst>
      <p:ext uri="{BB962C8B-B14F-4D97-AF65-F5344CB8AC3E}">
        <p14:creationId xmlns:p14="http://schemas.microsoft.com/office/powerpoint/2010/main" val="840640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7DD481-1977-FD44-A058-EFED68355309}"/>
              </a:ext>
            </a:extLst>
          </p:cNvPr>
          <p:cNvSpPr>
            <a:spLocks noGrp="1"/>
          </p:cNvSpPr>
          <p:nvPr>
            <p:ph type="title"/>
          </p:nvPr>
        </p:nvSpPr>
        <p:spPr/>
        <p:txBody>
          <a:bodyPr/>
          <a:lstStyle/>
          <a:p>
            <a:r>
              <a:rPr lang="en-US" dirty="0"/>
              <a:t>Authenticity and Integrity</a:t>
            </a:r>
          </a:p>
        </p:txBody>
      </p:sp>
      <p:sp>
        <p:nvSpPr>
          <p:cNvPr id="3" name="Content Placeholder 2">
            <a:extLst>
              <a:ext uri="{FF2B5EF4-FFF2-40B4-BE49-F238E27FC236}">
                <a16:creationId xmlns="" xmlns:a16="http://schemas.microsoft.com/office/drawing/2014/main" id="{383A2B4C-B04C-8E4F-B1B9-7DB8E8DC6A46}"/>
              </a:ext>
            </a:extLst>
          </p:cNvPr>
          <p:cNvSpPr>
            <a:spLocks noGrp="1"/>
          </p:cNvSpPr>
          <p:nvPr>
            <p:ph idx="1"/>
          </p:nvPr>
        </p:nvSpPr>
        <p:spPr/>
        <p:txBody>
          <a:bodyPr>
            <a:normAutofit/>
          </a:bodyPr>
          <a:lstStyle/>
          <a:p>
            <a:r>
              <a:rPr lang="en-GB" dirty="0"/>
              <a:t>Authenticity is the link between attributes and Outstanding Universal Value. The link must be truthfully and credibly expressed on the basis of verifiable sources of information</a:t>
            </a:r>
          </a:p>
          <a:p>
            <a:r>
              <a:rPr lang="en-GB" dirty="0"/>
              <a:t>The concept of Integrity is only applied to cultural properties and it is the completeness or intactness of the attributes that carry OUV, a measure of the wholeness of the property</a:t>
            </a:r>
          </a:p>
          <a:p>
            <a:r>
              <a:rPr lang="en-GB" dirty="0"/>
              <a:t>Are all the elements necessary to express the properties OUV included within it’s boundaries?</a:t>
            </a:r>
          </a:p>
          <a:p>
            <a:endParaRPr lang="en-US" dirty="0"/>
          </a:p>
        </p:txBody>
      </p:sp>
    </p:spTree>
    <p:extLst>
      <p:ext uri="{BB962C8B-B14F-4D97-AF65-F5344CB8AC3E}">
        <p14:creationId xmlns:p14="http://schemas.microsoft.com/office/powerpoint/2010/main" val="319243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3755</Words>
  <Application>Microsoft Office PowerPoint</Application>
  <PresentationFormat>Widescreen</PresentationFormat>
  <Paragraphs>549</Paragraphs>
  <Slides>69</Slides>
  <Notes>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69</vt:i4>
      </vt:variant>
    </vt:vector>
  </HeadingPairs>
  <TitlesOfParts>
    <vt:vector size="85" baseType="lpstr">
      <vt:lpstr>Arial Unicode MS</vt:lpstr>
      <vt:lpstr>MS Gothic</vt:lpstr>
      <vt:lpstr>MS PGothic</vt:lpstr>
      <vt:lpstr>MS PGothic</vt:lpstr>
      <vt:lpstr>Arial</vt:lpstr>
      <vt:lpstr>Calibri</vt:lpstr>
      <vt:lpstr>Calibri Light</vt:lpstr>
      <vt:lpstr>Helvetica</vt:lpstr>
      <vt:lpstr>Helvetica Neue</vt:lpstr>
      <vt:lpstr>Helvetica Neue Light</vt:lpstr>
      <vt:lpstr>Kristen ITC</vt:lpstr>
      <vt:lpstr>Segoe UI</vt:lpstr>
      <vt:lpstr>Times New Roman</vt:lpstr>
      <vt:lpstr>Verdana</vt:lpstr>
      <vt:lpstr>Wingdings</vt:lpstr>
      <vt:lpstr>Office Theme</vt:lpstr>
      <vt:lpstr>Demystifying the World Heritage System Mona O’Rourke</vt:lpstr>
      <vt:lpstr>World Heritage System</vt:lpstr>
      <vt:lpstr>World Heritage Centre, Paris</vt:lpstr>
      <vt:lpstr>States Parties to the Convention</vt:lpstr>
      <vt:lpstr>Tentative Lists</vt:lpstr>
      <vt:lpstr>World Heritage Convention</vt:lpstr>
      <vt:lpstr>Concept of Outstanding Universal Value</vt:lpstr>
      <vt:lpstr>Attributes and Values</vt:lpstr>
      <vt:lpstr>Authenticity and Integrity</vt:lpstr>
      <vt:lpstr>ICOMOS “Our Common Dignity”  Rights Based Approaches</vt:lpstr>
      <vt:lpstr>Rights Sensitive Management</vt:lpstr>
      <vt:lpstr>PowerPoint Presentation</vt:lpstr>
      <vt:lpstr>PowerPoint Presentation</vt:lpstr>
      <vt:lpstr>Fundamental Concepts to consider in WH Process Grellan D Rourke</vt:lpstr>
      <vt:lpstr>Strengthen the 5 Cs</vt:lpstr>
      <vt:lpstr>The Operational Guidelines for the Implementation  of the World Heritage Convention 2019</vt:lpstr>
      <vt:lpstr>Baseline Research - Documentation </vt:lpstr>
      <vt:lpstr>Baseline Research - Documentation </vt:lpstr>
      <vt:lpstr>Comparative Analysis</vt:lpstr>
      <vt:lpstr>Comparative Analysis  </vt:lpstr>
      <vt:lpstr>Comparative Analysis  </vt:lpstr>
      <vt:lpstr>Boundaries – it is important to get to right from the beginning</vt:lpstr>
      <vt:lpstr>Boundaries</vt:lpstr>
      <vt:lpstr>Buffer Zones para 103-107</vt:lpstr>
      <vt:lpstr>Serial Properties</vt:lpstr>
      <vt:lpstr>Serial Properties</vt:lpstr>
      <vt:lpstr>Serial Properties</vt:lpstr>
      <vt:lpstr>Serial Transnational Sites are an increasingly complex challenge involving:       -interregional/intergovernmental agreements    -political issues    -social issues    -different legal frameworks   </vt:lpstr>
      <vt:lpstr> -long lead in timeframe (Pile-dwellings inscribed   in 2011 took about 20 years to prepare)    -administrative differences     -achieving overall manageability and coherence   of the property    -balance of responsibilities    -considerable cost implications (+ costlier     evaluation missions) </vt:lpstr>
      <vt:lpstr>But there are opportunities and benefits:    -a tool for international co-operation      -shared approaches leading to better management   and conservation practices    -exchange of technical and research information    -development of integrated cultural tourism </vt:lpstr>
      <vt:lpstr>  Responsibility:    -there is shared responsibility    -this has fundamental implications for     management, conservation and danger     listing    -how is this apportioned?   -what sort of conflict resolution is in place? </vt:lpstr>
      <vt:lpstr>Single Property Concept</vt:lpstr>
      <vt:lpstr>Resources</vt:lpstr>
      <vt:lpstr>Conservation</vt:lpstr>
      <vt:lpstr>Capacity Building</vt:lpstr>
      <vt:lpstr>Sustainable Tourism Management</vt:lpstr>
      <vt:lpstr>Sustainable Tourism Management</vt:lpstr>
      <vt:lpstr>There is a need for good guidance</vt:lpstr>
      <vt:lpstr>Managing Serial and Transboundary Sites</vt:lpstr>
      <vt:lpstr>Management of Serial Properties</vt:lpstr>
      <vt:lpstr>Management of Serial Properties</vt:lpstr>
      <vt:lpstr>Management of Serial Properties</vt:lpstr>
      <vt:lpstr>Management of Serial Properties</vt:lpstr>
      <vt:lpstr>Effective management</vt:lpstr>
      <vt:lpstr>Communication &amp; Coordination</vt:lpstr>
      <vt:lpstr>Monitoring</vt:lpstr>
      <vt:lpstr>From the Tentative List to the Nomination Dossier Professor Gabriel Cooney</vt:lpstr>
      <vt:lpstr>UNESCO TENTATIVE LIST SUBMISSION FORMAT</vt:lpstr>
      <vt:lpstr>OUV – operational guidelines</vt:lpstr>
      <vt:lpstr>Key Message </vt:lpstr>
      <vt:lpstr>ICOMOS Evaluation Procedure</vt:lpstr>
      <vt:lpstr>Ireland’s Tentative List for World Heritage Sites …Steps in the process</vt:lpstr>
      <vt:lpstr>Ireland’s Tentative List for World Heritage Sites Application form (2019)</vt:lpstr>
      <vt:lpstr>Ireland’s Tentative List for World Heritage Sites Application form (2019)</vt:lpstr>
      <vt:lpstr>Key message…the critical work to be done for properties on the Tentative List BEFORE considering nomination.  </vt:lpstr>
      <vt:lpstr>Key message…the critical work to be done for properties on the Tentative List BEFORE considering nomination. </vt:lpstr>
      <vt:lpstr>Suggested sequence for preparing a nomination</vt:lpstr>
      <vt:lpstr>KEY  MESSAGE: The importance of the comparative analysis   </vt:lpstr>
      <vt:lpstr>Identifying and defining potential OUV</vt:lpstr>
      <vt:lpstr>Nomination dossier – there is a defined format</vt:lpstr>
      <vt:lpstr>PowerPoint Presentation</vt:lpstr>
      <vt:lpstr>PowerPoint Presentation</vt:lpstr>
      <vt:lpstr>4.B Factors affecting the property</vt:lpstr>
      <vt:lpstr>PowerPoint Presentation</vt:lpstr>
      <vt:lpstr>KEY: A Management System needed</vt:lpstr>
      <vt:lpstr>Annexes to the Dossier </vt:lpstr>
      <vt:lpstr>ICOMOS EVALUATION </vt:lpstr>
      <vt:lpstr>World Heritage Committee…current thinking on the nomination process (DECISION 43 COM 12)</vt:lpstr>
      <vt:lpstr>Note to teams….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the world heritage system</dc:title>
  <dc:creator>Odran Farrell</dc:creator>
  <cp:lastModifiedBy>Garry McDonagh</cp:lastModifiedBy>
  <cp:revision>8</cp:revision>
  <dcterms:created xsi:type="dcterms:W3CDTF">2020-03-06T13:40:26Z</dcterms:created>
  <dcterms:modified xsi:type="dcterms:W3CDTF">2020-09-08T09:29:19Z</dcterms:modified>
</cp:coreProperties>
</file>