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398" r:id="rId2"/>
    <p:sldId id="518" r:id="rId3"/>
    <p:sldId id="521" r:id="rId4"/>
    <p:sldId id="526" r:id="rId5"/>
    <p:sldId id="519" r:id="rId6"/>
    <p:sldId id="520" r:id="rId7"/>
    <p:sldId id="532" r:id="rId8"/>
    <p:sldId id="529" r:id="rId9"/>
    <p:sldId id="530" r:id="rId10"/>
    <p:sldId id="522" r:id="rId11"/>
    <p:sldId id="527" r:id="rId12"/>
    <p:sldId id="533" r:id="rId13"/>
    <p:sldId id="531" r:id="rId14"/>
  </p:sldIdLst>
  <p:sldSz cx="12192000" cy="6858000"/>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64C5"/>
    <a:srgbClr val="4A2CC5"/>
    <a:srgbClr val="475CB7"/>
    <a:srgbClr val="382095"/>
    <a:srgbClr val="4F3281"/>
    <a:srgbClr val="919092"/>
    <a:srgbClr val="7F7F7F"/>
    <a:srgbClr val="036004"/>
    <a:srgbClr val="007026"/>
    <a:srgbClr val="007B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59"/>
    <p:restoredTop sz="80927" autoAdjust="0"/>
  </p:normalViewPr>
  <p:slideViewPr>
    <p:cSldViewPr>
      <p:cViewPr varScale="1">
        <p:scale>
          <a:sx n="57" d="100"/>
          <a:sy n="57" d="100"/>
        </p:scale>
        <p:origin x="392" y="28"/>
      </p:cViewPr>
      <p:guideLst>
        <p:guide orient="horz" pos="2160"/>
        <p:guide pos="3840"/>
      </p:guideLst>
    </p:cSldViewPr>
  </p:slideViewPr>
  <p:notesTextViewPr>
    <p:cViewPr>
      <p:scale>
        <a:sx n="1" d="1"/>
        <a:sy n="1" d="1"/>
      </p:scale>
      <p:origin x="0" y="0"/>
    </p:cViewPr>
  </p:notesTextViewPr>
  <p:sorterViewPr>
    <p:cViewPr>
      <p:scale>
        <a:sx n="50" d="100"/>
        <a:sy n="50" d="100"/>
      </p:scale>
      <p:origin x="0" y="143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860" cy="511649"/>
          </a:xfrm>
          <a:prstGeom prst="rect">
            <a:avLst/>
          </a:prstGeom>
        </p:spPr>
        <p:txBody>
          <a:bodyPr vert="horz" lIns="94650" tIns="47325" rIns="94650" bIns="47325" rtlCol="0"/>
          <a:lstStyle>
            <a:lvl1pPr algn="l">
              <a:defRPr sz="1200"/>
            </a:lvl1pPr>
          </a:lstStyle>
          <a:p>
            <a:endParaRPr lang="en-US"/>
          </a:p>
        </p:txBody>
      </p:sp>
      <p:sp>
        <p:nvSpPr>
          <p:cNvPr id="3" name="Date Placeholder 2"/>
          <p:cNvSpPr>
            <a:spLocks noGrp="1"/>
          </p:cNvSpPr>
          <p:nvPr>
            <p:ph type="dt" sz="quarter" idx="1"/>
          </p:nvPr>
        </p:nvSpPr>
        <p:spPr>
          <a:xfrm>
            <a:off x="4020784" y="0"/>
            <a:ext cx="3076860" cy="511649"/>
          </a:xfrm>
          <a:prstGeom prst="rect">
            <a:avLst/>
          </a:prstGeom>
        </p:spPr>
        <p:txBody>
          <a:bodyPr vert="horz" lIns="94650" tIns="47325" rIns="94650" bIns="47325" rtlCol="0"/>
          <a:lstStyle>
            <a:lvl1pPr algn="r">
              <a:defRPr sz="1200"/>
            </a:lvl1pPr>
          </a:lstStyle>
          <a:p>
            <a:fld id="{A0D06CF1-C113-4D6D-9C6A-62BFE9DF4254}" type="datetimeFigureOut">
              <a:rPr lang="en-US" smtClean="0"/>
              <a:pPr/>
              <a:t>9/10/2020</a:t>
            </a:fld>
            <a:endParaRPr lang="en-US"/>
          </a:p>
        </p:txBody>
      </p:sp>
      <p:sp>
        <p:nvSpPr>
          <p:cNvPr id="4" name="Footer Placeholder 3"/>
          <p:cNvSpPr>
            <a:spLocks noGrp="1"/>
          </p:cNvSpPr>
          <p:nvPr>
            <p:ph type="ftr" sz="quarter" idx="2"/>
          </p:nvPr>
        </p:nvSpPr>
        <p:spPr>
          <a:xfrm>
            <a:off x="0" y="9721330"/>
            <a:ext cx="3076860" cy="511648"/>
          </a:xfrm>
          <a:prstGeom prst="rect">
            <a:avLst/>
          </a:prstGeom>
        </p:spPr>
        <p:txBody>
          <a:bodyPr vert="horz" lIns="94650" tIns="47325" rIns="94650" bIns="47325" rtlCol="0" anchor="b"/>
          <a:lstStyle>
            <a:lvl1pPr algn="l">
              <a:defRPr sz="1200"/>
            </a:lvl1pPr>
          </a:lstStyle>
          <a:p>
            <a:endParaRPr lang="en-US"/>
          </a:p>
        </p:txBody>
      </p:sp>
      <p:sp>
        <p:nvSpPr>
          <p:cNvPr id="5" name="Slide Number Placeholder 4"/>
          <p:cNvSpPr>
            <a:spLocks noGrp="1"/>
          </p:cNvSpPr>
          <p:nvPr>
            <p:ph type="sldNum" sz="quarter" idx="3"/>
          </p:nvPr>
        </p:nvSpPr>
        <p:spPr>
          <a:xfrm>
            <a:off x="4020784" y="9721330"/>
            <a:ext cx="3076860" cy="511648"/>
          </a:xfrm>
          <a:prstGeom prst="rect">
            <a:avLst/>
          </a:prstGeom>
        </p:spPr>
        <p:txBody>
          <a:bodyPr vert="horz" lIns="94650" tIns="47325" rIns="94650" bIns="47325" rtlCol="0" anchor="b"/>
          <a:lstStyle>
            <a:lvl1pPr algn="r">
              <a:defRPr sz="1200"/>
            </a:lvl1pPr>
          </a:lstStyle>
          <a:p>
            <a:fld id="{6DF66E0A-F65E-43A9-BC98-AE118EF634A4}" type="slidenum">
              <a:rPr lang="en-US" smtClean="0"/>
              <a:pPr/>
              <a:t>‹#›</a:t>
            </a:fld>
            <a:endParaRPr lang="en-US"/>
          </a:p>
        </p:txBody>
      </p:sp>
    </p:spTree>
    <p:extLst>
      <p:ext uri="{BB962C8B-B14F-4D97-AF65-F5344CB8AC3E}">
        <p14:creationId xmlns:p14="http://schemas.microsoft.com/office/powerpoint/2010/main" val="26595829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6363" cy="511731"/>
          </a:xfrm>
          <a:prstGeom prst="rect">
            <a:avLst/>
          </a:prstGeom>
        </p:spPr>
        <p:txBody>
          <a:bodyPr vert="horz" lIns="94650" tIns="47325" rIns="94650" bIns="47325" rtlCol="0"/>
          <a:lstStyle>
            <a:lvl1pPr algn="l">
              <a:defRPr sz="1200"/>
            </a:lvl1pPr>
          </a:lstStyle>
          <a:p>
            <a:endParaRPr lang="en-US"/>
          </a:p>
        </p:txBody>
      </p:sp>
      <p:sp>
        <p:nvSpPr>
          <p:cNvPr id="3" name="Date Placeholder 2"/>
          <p:cNvSpPr>
            <a:spLocks noGrp="1"/>
          </p:cNvSpPr>
          <p:nvPr>
            <p:ph type="dt" idx="1"/>
          </p:nvPr>
        </p:nvSpPr>
        <p:spPr>
          <a:xfrm>
            <a:off x="4021294" y="0"/>
            <a:ext cx="3076363" cy="511731"/>
          </a:xfrm>
          <a:prstGeom prst="rect">
            <a:avLst/>
          </a:prstGeom>
        </p:spPr>
        <p:txBody>
          <a:bodyPr vert="horz" lIns="94650" tIns="47325" rIns="94650" bIns="47325" rtlCol="0"/>
          <a:lstStyle>
            <a:lvl1pPr algn="r">
              <a:defRPr sz="1200"/>
            </a:lvl1pPr>
          </a:lstStyle>
          <a:p>
            <a:fld id="{8BBDF549-6557-4EA7-B053-2FBF24C2CA14}" type="datetimeFigureOut">
              <a:rPr lang="en-US" smtClean="0"/>
              <a:pPr/>
              <a:t>9/10/2020</a:t>
            </a:fld>
            <a:endParaRPr lang="en-US"/>
          </a:p>
        </p:txBody>
      </p:sp>
      <p:sp>
        <p:nvSpPr>
          <p:cNvPr id="4" name="Slide Image Placeholder 3"/>
          <p:cNvSpPr>
            <a:spLocks noGrp="1" noRot="1" noChangeAspect="1"/>
          </p:cNvSpPr>
          <p:nvPr>
            <p:ph type="sldImg" idx="2"/>
          </p:nvPr>
        </p:nvSpPr>
        <p:spPr>
          <a:xfrm>
            <a:off x="141288" y="768350"/>
            <a:ext cx="6818312" cy="3836988"/>
          </a:xfrm>
          <a:prstGeom prst="rect">
            <a:avLst/>
          </a:prstGeom>
          <a:noFill/>
          <a:ln w="12700">
            <a:solidFill>
              <a:prstClr val="black"/>
            </a:solidFill>
          </a:ln>
        </p:spPr>
        <p:txBody>
          <a:bodyPr vert="horz" lIns="94650" tIns="47325" rIns="94650" bIns="47325" rtlCol="0" anchor="ctr"/>
          <a:lstStyle/>
          <a:p>
            <a:endParaRPr lang="en-US"/>
          </a:p>
        </p:txBody>
      </p:sp>
      <p:sp>
        <p:nvSpPr>
          <p:cNvPr id="5" name="Notes Placeholder 4"/>
          <p:cNvSpPr>
            <a:spLocks noGrp="1"/>
          </p:cNvSpPr>
          <p:nvPr>
            <p:ph type="body" sz="quarter" idx="3"/>
          </p:nvPr>
        </p:nvSpPr>
        <p:spPr>
          <a:xfrm>
            <a:off x="709931" y="4861442"/>
            <a:ext cx="5679440" cy="4605576"/>
          </a:xfrm>
          <a:prstGeom prst="rect">
            <a:avLst/>
          </a:prstGeom>
        </p:spPr>
        <p:txBody>
          <a:bodyPr vert="horz" lIns="94650" tIns="47325" rIns="94650" bIns="4732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721106"/>
            <a:ext cx="3076363" cy="511731"/>
          </a:xfrm>
          <a:prstGeom prst="rect">
            <a:avLst/>
          </a:prstGeom>
        </p:spPr>
        <p:txBody>
          <a:bodyPr vert="horz" lIns="94650" tIns="47325" rIns="94650" bIns="47325" rtlCol="0" anchor="b"/>
          <a:lstStyle>
            <a:lvl1pPr algn="l">
              <a:defRPr sz="1200"/>
            </a:lvl1pPr>
          </a:lstStyle>
          <a:p>
            <a:endParaRPr lang="en-US"/>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4650" tIns="47325" rIns="94650" bIns="47325" rtlCol="0" anchor="b"/>
          <a:lstStyle>
            <a:lvl1pPr algn="r">
              <a:defRPr sz="1200"/>
            </a:lvl1pPr>
          </a:lstStyle>
          <a:p>
            <a:fld id="{614FE689-6B9D-4136-A61F-F9D71F00C241}" type="slidenum">
              <a:rPr lang="en-US" smtClean="0"/>
              <a:pPr/>
              <a:t>‹#›</a:t>
            </a:fld>
            <a:endParaRPr lang="en-US"/>
          </a:p>
        </p:txBody>
      </p:sp>
    </p:spTree>
    <p:extLst>
      <p:ext uri="{BB962C8B-B14F-4D97-AF65-F5344CB8AC3E}">
        <p14:creationId xmlns:p14="http://schemas.microsoft.com/office/powerpoint/2010/main" val="519579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4FE689-6B9D-4136-A61F-F9D71F00C241}" type="slidenum">
              <a:rPr lang="en-US" smtClean="0"/>
              <a:pPr/>
              <a:t>10</a:t>
            </a:fld>
            <a:endParaRPr lang="en-US"/>
          </a:p>
        </p:txBody>
      </p:sp>
    </p:spTree>
    <p:extLst>
      <p:ext uri="{BB962C8B-B14F-4D97-AF65-F5344CB8AC3E}">
        <p14:creationId xmlns:p14="http://schemas.microsoft.com/office/powerpoint/2010/main" val="445560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IE"/>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E"/>
          </a:p>
        </p:txBody>
      </p:sp>
      <p:sp>
        <p:nvSpPr>
          <p:cNvPr id="4" name="Date Placeholder 3"/>
          <p:cNvSpPr>
            <a:spLocks noGrp="1"/>
          </p:cNvSpPr>
          <p:nvPr>
            <p:ph type="dt" sz="half" idx="10"/>
          </p:nvPr>
        </p:nvSpPr>
        <p:spPr/>
        <p:txBody>
          <a:bodyPr/>
          <a:lstStyle/>
          <a:p>
            <a:fld id="{BF860021-C334-42D6-848B-8D8CD14DD152}" type="datetimeFigureOut">
              <a:rPr lang="en-IE" smtClean="0"/>
              <a:pPr/>
              <a:t>10/09/2020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426821C-AE9D-4FB9-9413-F83CD3305CEB}" type="slidenum">
              <a:rPr lang="en-IE" smtClean="0"/>
              <a:pPr/>
              <a:t>‹#›</a:t>
            </a:fld>
            <a:endParaRPr lang="en-IE"/>
          </a:p>
        </p:txBody>
      </p:sp>
    </p:spTree>
    <p:extLst>
      <p:ext uri="{BB962C8B-B14F-4D97-AF65-F5344CB8AC3E}">
        <p14:creationId xmlns:p14="http://schemas.microsoft.com/office/powerpoint/2010/main" val="4284914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BF860021-C334-42D6-848B-8D8CD14DD152}" type="datetimeFigureOut">
              <a:rPr lang="en-IE" smtClean="0"/>
              <a:pPr/>
              <a:t>10/09/2020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426821C-AE9D-4FB9-9413-F83CD3305CEB}" type="slidenum">
              <a:rPr lang="en-IE" smtClean="0"/>
              <a:pPr/>
              <a:t>‹#›</a:t>
            </a:fld>
            <a:endParaRPr lang="en-IE"/>
          </a:p>
        </p:txBody>
      </p:sp>
    </p:spTree>
    <p:extLst>
      <p:ext uri="{BB962C8B-B14F-4D97-AF65-F5344CB8AC3E}">
        <p14:creationId xmlns:p14="http://schemas.microsoft.com/office/powerpoint/2010/main" val="2300288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BF860021-C334-42D6-848B-8D8CD14DD152}" type="datetimeFigureOut">
              <a:rPr lang="en-IE" smtClean="0"/>
              <a:pPr/>
              <a:t>10/09/2020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426821C-AE9D-4FB9-9413-F83CD3305CEB}" type="slidenum">
              <a:rPr lang="en-IE" smtClean="0"/>
              <a:pPr/>
              <a:t>‹#›</a:t>
            </a:fld>
            <a:endParaRPr lang="en-IE"/>
          </a:p>
        </p:txBody>
      </p:sp>
    </p:spTree>
    <p:extLst>
      <p:ext uri="{BB962C8B-B14F-4D97-AF65-F5344CB8AC3E}">
        <p14:creationId xmlns:p14="http://schemas.microsoft.com/office/powerpoint/2010/main" val="2728230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BF860021-C334-42D6-848B-8D8CD14DD152}" type="datetimeFigureOut">
              <a:rPr lang="en-IE" smtClean="0"/>
              <a:pPr/>
              <a:t>10/09/2020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426821C-AE9D-4FB9-9413-F83CD3305CEB}" type="slidenum">
              <a:rPr lang="en-IE" smtClean="0"/>
              <a:pPr/>
              <a:t>‹#›</a:t>
            </a:fld>
            <a:endParaRPr lang="en-IE"/>
          </a:p>
        </p:txBody>
      </p:sp>
    </p:spTree>
    <p:extLst>
      <p:ext uri="{BB962C8B-B14F-4D97-AF65-F5344CB8AC3E}">
        <p14:creationId xmlns:p14="http://schemas.microsoft.com/office/powerpoint/2010/main" val="4161685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IE"/>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860021-C334-42D6-848B-8D8CD14DD152}" type="datetimeFigureOut">
              <a:rPr lang="en-IE" smtClean="0"/>
              <a:pPr/>
              <a:t>10/09/2020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426821C-AE9D-4FB9-9413-F83CD3305CEB}" type="slidenum">
              <a:rPr lang="en-IE" smtClean="0"/>
              <a:pPr/>
              <a:t>‹#›</a:t>
            </a:fld>
            <a:endParaRPr lang="en-IE"/>
          </a:p>
        </p:txBody>
      </p:sp>
    </p:spTree>
    <p:extLst>
      <p:ext uri="{BB962C8B-B14F-4D97-AF65-F5344CB8AC3E}">
        <p14:creationId xmlns:p14="http://schemas.microsoft.com/office/powerpoint/2010/main" val="3650291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p:cNvSpPr>
            <a:spLocks noGrp="1"/>
          </p:cNvSpPr>
          <p:nvPr>
            <p:ph type="dt" sz="half" idx="10"/>
          </p:nvPr>
        </p:nvSpPr>
        <p:spPr/>
        <p:txBody>
          <a:bodyPr/>
          <a:lstStyle/>
          <a:p>
            <a:fld id="{BF860021-C334-42D6-848B-8D8CD14DD152}" type="datetimeFigureOut">
              <a:rPr lang="en-IE" smtClean="0"/>
              <a:pPr/>
              <a:t>10/09/2020</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C426821C-AE9D-4FB9-9413-F83CD3305CEB}" type="slidenum">
              <a:rPr lang="en-IE" smtClean="0"/>
              <a:pPr/>
              <a:t>‹#›</a:t>
            </a:fld>
            <a:endParaRPr lang="en-IE"/>
          </a:p>
        </p:txBody>
      </p:sp>
    </p:spTree>
    <p:extLst>
      <p:ext uri="{BB962C8B-B14F-4D97-AF65-F5344CB8AC3E}">
        <p14:creationId xmlns:p14="http://schemas.microsoft.com/office/powerpoint/2010/main" val="1728443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E"/>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0"/>
          </p:nvPr>
        </p:nvSpPr>
        <p:spPr/>
        <p:txBody>
          <a:bodyPr/>
          <a:lstStyle/>
          <a:p>
            <a:fld id="{BF860021-C334-42D6-848B-8D8CD14DD152}" type="datetimeFigureOut">
              <a:rPr lang="en-IE" smtClean="0"/>
              <a:pPr/>
              <a:t>10/09/2020</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C426821C-AE9D-4FB9-9413-F83CD3305CEB}" type="slidenum">
              <a:rPr lang="en-IE" smtClean="0"/>
              <a:pPr/>
              <a:t>‹#›</a:t>
            </a:fld>
            <a:endParaRPr lang="en-IE"/>
          </a:p>
        </p:txBody>
      </p:sp>
    </p:spTree>
    <p:extLst>
      <p:ext uri="{BB962C8B-B14F-4D97-AF65-F5344CB8AC3E}">
        <p14:creationId xmlns:p14="http://schemas.microsoft.com/office/powerpoint/2010/main" val="2989802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Date Placeholder 2"/>
          <p:cNvSpPr>
            <a:spLocks noGrp="1"/>
          </p:cNvSpPr>
          <p:nvPr>
            <p:ph type="dt" sz="half" idx="10"/>
          </p:nvPr>
        </p:nvSpPr>
        <p:spPr/>
        <p:txBody>
          <a:bodyPr/>
          <a:lstStyle/>
          <a:p>
            <a:fld id="{BF860021-C334-42D6-848B-8D8CD14DD152}" type="datetimeFigureOut">
              <a:rPr lang="en-IE" smtClean="0"/>
              <a:pPr/>
              <a:t>10/09/2020</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C426821C-AE9D-4FB9-9413-F83CD3305CEB}" type="slidenum">
              <a:rPr lang="en-IE" smtClean="0"/>
              <a:pPr/>
              <a:t>‹#›</a:t>
            </a:fld>
            <a:endParaRPr lang="en-IE"/>
          </a:p>
        </p:txBody>
      </p:sp>
    </p:spTree>
    <p:extLst>
      <p:ext uri="{BB962C8B-B14F-4D97-AF65-F5344CB8AC3E}">
        <p14:creationId xmlns:p14="http://schemas.microsoft.com/office/powerpoint/2010/main" val="4137007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860021-C334-42D6-848B-8D8CD14DD152}" type="datetimeFigureOut">
              <a:rPr lang="en-IE" smtClean="0"/>
              <a:pPr/>
              <a:t>10/09/2020</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C426821C-AE9D-4FB9-9413-F83CD3305CEB}" type="slidenum">
              <a:rPr lang="en-IE" smtClean="0"/>
              <a:pPr/>
              <a:t>‹#›</a:t>
            </a:fld>
            <a:endParaRPr lang="en-IE"/>
          </a:p>
        </p:txBody>
      </p:sp>
    </p:spTree>
    <p:extLst>
      <p:ext uri="{BB962C8B-B14F-4D97-AF65-F5344CB8AC3E}">
        <p14:creationId xmlns:p14="http://schemas.microsoft.com/office/powerpoint/2010/main" val="881796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IE"/>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860021-C334-42D6-848B-8D8CD14DD152}" type="datetimeFigureOut">
              <a:rPr lang="en-IE" smtClean="0"/>
              <a:pPr/>
              <a:t>10/09/2020</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C426821C-AE9D-4FB9-9413-F83CD3305CEB}" type="slidenum">
              <a:rPr lang="en-IE" smtClean="0"/>
              <a:pPr/>
              <a:t>‹#›</a:t>
            </a:fld>
            <a:endParaRPr lang="en-IE"/>
          </a:p>
        </p:txBody>
      </p:sp>
    </p:spTree>
    <p:extLst>
      <p:ext uri="{BB962C8B-B14F-4D97-AF65-F5344CB8AC3E}">
        <p14:creationId xmlns:p14="http://schemas.microsoft.com/office/powerpoint/2010/main" val="3202885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IE"/>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860021-C334-42D6-848B-8D8CD14DD152}" type="datetimeFigureOut">
              <a:rPr lang="en-IE" smtClean="0"/>
              <a:pPr/>
              <a:t>10/09/2020</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C426821C-AE9D-4FB9-9413-F83CD3305CEB}" type="slidenum">
              <a:rPr lang="en-IE" smtClean="0"/>
              <a:pPr/>
              <a:t>‹#›</a:t>
            </a:fld>
            <a:endParaRPr lang="en-IE"/>
          </a:p>
        </p:txBody>
      </p:sp>
    </p:spTree>
    <p:extLst>
      <p:ext uri="{BB962C8B-B14F-4D97-AF65-F5344CB8AC3E}">
        <p14:creationId xmlns:p14="http://schemas.microsoft.com/office/powerpoint/2010/main" val="3824684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860021-C334-42D6-848B-8D8CD14DD152}" type="datetimeFigureOut">
              <a:rPr lang="en-IE" smtClean="0"/>
              <a:pPr/>
              <a:t>10/09/2020</a:t>
            </a:fld>
            <a:endParaRPr lang="en-IE"/>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26821C-AE9D-4FB9-9413-F83CD3305CEB}" type="slidenum">
              <a:rPr lang="en-IE" smtClean="0"/>
              <a:pPr/>
              <a:t>‹#›</a:t>
            </a:fld>
            <a:endParaRPr lang="en-IE"/>
          </a:p>
        </p:txBody>
      </p:sp>
    </p:spTree>
    <p:extLst>
      <p:ext uri="{BB962C8B-B14F-4D97-AF65-F5344CB8AC3E}">
        <p14:creationId xmlns:p14="http://schemas.microsoft.com/office/powerpoint/2010/main" val="36677910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www.whc.unesco.org/"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0.tiff"/><Relationship Id="rId13" Type="http://schemas.openxmlformats.org/officeDocument/2006/relationships/image" Target="../media/image4.tiff"/><Relationship Id="rId18" Type="http://schemas.openxmlformats.org/officeDocument/2006/relationships/image" Target="../media/image18.tiff"/><Relationship Id="rId3" Type="http://schemas.openxmlformats.org/officeDocument/2006/relationships/image" Target="../media/image5.tiff"/><Relationship Id="rId7" Type="http://schemas.openxmlformats.org/officeDocument/2006/relationships/image" Target="../media/image9.tiff"/><Relationship Id="rId12" Type="http://schemas.openxmlformats.org/officeDocument/2006/relationships/image" Target="../media/image14.tiff"/><Relationship Id="rId17" Type="http://schemas.openxmlformats.org/officeDocument/2006/relationships/image" Target="../media/image17.tiff"/><Relationship Id="rId2" Type="http://schemas.openxmlformats.org/officeDocument/2006/relationships/image" Target="../media/image2.jpeg"/><Relationship Id="rId16" Type="http://schemas.openxmlformats.org/officeDocument/2006/relationships/image" Target="../media/image16.tiff"/><Relationship Id="rId1" Type="http://schemas.openxmlformats.org/officeDocument/2006/relationships/slideLayout" Target="../slideLayouts/slideLayout7.xml"/><Relationship Id="rId6" Type="http://schemas.openxmlformats.org/officeDocument/2006/relationships/image" Target="../media/image8.tiff"/><Relationship Id="rId11" Type="http://schemas.openxmlformats.org/officeDocument/2006/relationships/image" Target="../media/image13.tiff"/><Relationship Id="rId5" Type="http://schemas.openxmlformats.org/officeDocument/2006/relationships/image" Target="../media/image7.tiff"/><Relationship Id="rId15" Type="http://schemas.openxmlformats.org/officeDocument/2006/relationships/image" Target="../media/image1.png"/><Relationship Id="rId10" Type="http://schemas.openxmlformats.org/officeDocument/2006/relationships/image" Target="../media/image12.tiff"/><Relationship Id="rId4" Type="http://schemas.openxmlformats.org/officeDocument/2006/relationships/image" Target="../media/image6.tiff"/><Relationship Id="rId9" Type="http://schemas.openxmlformats.org/officeDocument/2006/relationships/image" Target="../media/image11.tiff"/><Relationship Id="rId1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42C96160-1C87-DB4A-8253-32F138A744C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1034"/>
          <a:stretch/>
        </p:blipFill>
        <p:spPr>
          <a:xfrm>
            <a:off x="1598932" y="5866812"/>
            <a:ext cx="3672408" cy="998181"/>
          </a:xfrm>
          <a:prstGeom prst="rect">
            <a:avLst/>
          </a:prstGeom>
        </p:spPr>
      </p:pic>
      <p:sp>
        <p:nvSpPr>
          <p:cNvPr id="4" name="TextBox 3">
            <a:extLst>
              <a:ext uri="{FF2B5EF4-FFF2-40B4-BE49-F238E27FC236}">
                <a16:creationId xmlns="" xmlns:a16="http://schemas.microsoft.com/office/drawing/2014/main" id="{36D6C961-E0C6-524E-A513-F5BB712B7E75}"/>
              </a:ext>
            </a:extLst>
          </p:cNvPr>
          <p:cNvSpPr txBox="1"/>
          <p:nvPr/>
        </p:nvSpPr>
        <p:spPr>
          <a:xfrm>
            <a:off x="1199456" y="595130"/>
            <a:ext cx="9865096" cy="5478423"/>
          </a:xfrm>
          <a:prstGeom prst="rect">
            <a:avLst/>
          </a:prstGeom>
          <a:noFill/>
        </p:spPr>
        <p:txBody>
          <a:bodyPr wrap="square" rtlCol="0">
            <a:spAutoFit/>
          </a:bodyPr>
          <a:lstStyle/>
          <a:p>
            <a:pPr algn="ctr"/>
            <a:r>
              <a:rPr lang="en-US" sz="3200" dirty="0"/>
              <a:t>World Heritage Tentative List Workshop No 2</a:t>
            </a:r>
          </a:p>
          <a:p>
            <a:pPr algn="ctr"/>
            <a:endParaRPr lang="en-US" sz="3200" dirty="0"/>
          </a:p>
          <a:p>
            <a:pPr algn="ctr"/>
            <a:endParaRPr lang="en-US" sz="3200" dirty="0"/>
          </a:p>
          <a:p>
            <a:pPr algn="ctr"/>
            <a:r>
              <a:rPr lang="en-US" sz="3200" dirty="0"/>
              <a:t>INTRODUCTION from ICOMOS (Ireland)</a:t>
            </a:r>
          </a:p>
          <a:p>
            <a:pPr algn="ctr"/>
            <a:endParaRPr lang="en-US" sz="3200" dirty="0"/>
          </a:p>
          <a:p>
            <a:pPr algn="ctr"/>
            <a:endParaRPr lang="en-US" sz="3200" dirty="0"/>
          </a:p>
          <a:p>
            <a:pPr algn="ctr"/>
            <a:r>
              <a:rPr lang="en-US" sz="2400" dirty="0" err="1"/>
              <a:t>Gráinne</a:t>
            </a:r>
            <a:r>
              <a:rPr lang="en-US" sz="2400" dirty="0"/>
              <a:t> Shaffrey</a:t>
            </a:r>
          </a:p>
          <a:p>
            <a:pPr algn="ctr"/>
            <a:r>
              <a:rPr lang="en-US" sz="2400" dirty="0"/>
              <a:t>President ICOMOS Ireland</a:t>
            </a:r>
          </a:p>
          <a:p>
            <a:pPr algn="ctr"/>
            <a:r>
              <a:rPr lang="en-US" sz="2000" dirty="0"/>
              <a:t>18 June 2020</a:t>
            </a:r>
          </a:p>
          <a:p>
            <a:pPr algn="ctr"/>
            <a:endParaRPr lang="en-US" sz="2400" dirty="0"/>
          </a:p>
          <a:p>
            <a:pPr algn="ctr"/>
            <a:endParaRPr lang="en-US" sz="2400" dirty="0"/>
          </a:p>
          <a:p>
            <a:pPr algn="ctr"/>
            <a:r>
              <a:rPr lang="en-US" sz="2400" dirty="0"/>
              <a:t>.</a:t>
            </a:r>
            <a:endParaRPr lang="en-US" sz="1600" dirty="0"/>
          </a:p>
          <a:p>
            <a:endParaRPr lang="en-US" dirty="0"/>
          </a:p>
        </p:txBody>
      </p:sp>
      <p:pic>
        <p:nvPicPr>
          <p:cNvPr id="6" name="Picture 5">
            <a:extLst>
              <a:ext uri="{FF2B5EF4-FFF2-40B4-BE49-F238E27FC236}">
                <a16:creationId xmlns="" xmlns:a16="http://schemas.microsoft.com/office/drawing/2014/main" id="{9553CCEA-AE2C-344A-B2B9-FA21177F85B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73857" y="5817115"/>
            <a:ext cx="4806719" cy="807415"/>
          </a:xfrm>
          <a:prstGeom prst="rect">
            <a:avLst/>
          </a:prstGeom>
        </p:spPr>
      </p:pic>
    </p:spTree>
    <p:extLst>
      <p:ext uri="{BB962C8B-B14F-4D97-AF65-F5344CB8AC3E}">
        <p14:creationId xmlns:p14="http://schemas.microsoft.com/office/powerpoint/2010/main" val="4218455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2F00D37C-6A2C-A441-B222-CAB173F497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384" y="1556130"/>
            <a:ext cx="10513168" cy="3745739"/>
          </a:xfrm>
          <a:prstGeom prst="rect">
            <a:avLst/>
          </a:prstGeom>
        </p:spPr>
      </p:pic>
      <p:sp>
        <p:nvSpPr>
          <p:cNvPr id="2" name="TextBox 1">
            <a:extLst>
              <a:ext uri="{FF2B5EF4-FFF2-40B4-BE49-F238E27FC236}">
                <a16:creationId xmlns="" xmlns:a16="http://schemas.microsoft.com/office/drawing/2014/main" id="{A58D4BC1-B790-6C44-8C49-C49DDE8A3C3C}"/>
              </a:ext>
            </a:extLst>
          </p:cNvPr>
          <p:cNvSpPr txBox="1"/>
          <p:nvPr/>
        </p:nvSpPr>
        <p:spPr>
          <a:xfrm>
            <a:off x="551384" y="260648"/>
            <a:ext cx="10513168" cy="1938992"/>
          </a:xfrm>
          <a:prstGeom prst="rect">
            <a:avLst/>
          </a:prstGeom>
          <a:noFill/>
        </p:spPr>
        <p:txBody>
          <a:bodyPr wrap="square" rtlCol="0">
            <a:spAutoFit/>
          </a:bodyPr>
          <a:lstStyle/>
          <a:p>
            <a:pPr algn="ctr"/>
            <a:r>
              <a:rPr lang="en-IE" sz="2400" dirty="0"/>
              <a:t>World Heritage seeks to encourage the identification, protection and preservation of cultural and natural heritage around the world considered to be of outstanding value to humanity. </a:t>
            </a:r>
          </a:p>
          <a:p>
            <a:pPr algn="ctr"/>
            <a:endParaRPr lang="en-IE" sz="2400" dirty="0"/>
          </a:p>
          <a:p>
            <a:pPr algn="ctr"/>
            <a:endParaRPr lang="en-IE" sz="2400" dirty="0"/>
          </a:p>
        </p:txBody>
      </p:sp>
      <p:sp>
        <p:nvSpPr>
          <p:cNvPr id="5" name="TextBox 4">
            <a:extLst>
              <a:ext uri="{FF2B5EF4-FFF2-40B4-BE49-F238E27FC236}">
                <a16:creationId xmlns="" xmlns:a16="http://schemas.microsoft.com/office/drawing/2014/main" id="{74D2EBD5-BB95-8846-B5B2-F5C8D8B20B61}"/>
              </a:ext>
            </a:extLst>
          </p:cNvPr>
          <p:cNvSpPr txBox="1"/>
          <p:nvPr/>
        </p:nvSpPr>
        <p:spPr>
          <a:xfrm>
            <a:off x="551384" y="4627491"/>
            <a:ext cx="10513168" cy="2215991"/>
          </a:xfrm>
          <a:prstGeom prst="rect">
            <a:avLst/>
          </a:prstGeom>
          <a:noFill/>
        </p:spPr>
        <p:txBody>
          <a:bodyPr wrap="square" rtlCol="0">
            <a:spAutoFit/>
          </a:bodyPr>
          <a:lstStyle/>
          <a:p>
            <a:pPr algn="ctr"/>
            <a:endParaRPr lang="en-IE" sz="2400" dirty="0"/>
          </a:p>
          <a:p>
            <a:pPr algn="ctr"/>
            <a:endParaRPr lang="en-IE" sz="2400" dirty="0"/>
          </a:p>
          <a:p>
            <a:pPr algn="ctr"/>
            <a:r>
              <a:rPr lang="en-IE" sz="2400" dirty="0"/>
              <a:t>What makes the concept of World Heritage exceptional is its universal application. World Heritage sites belong to all the peoples of the world, irrespective of the territory on which they are located 	</a:t>
            </a:r>
          </a:p>
          <a:p>
            <a:pPr algn="ctr"/>
            <a:r>
              <a:rPr lang="en-IE" dirty="0"/>
              <a:t>(</a:t>
            </a:r>
            <a:r>
              <a:rPr lang="en-IE" dirty="0">
                <a:hlinkClick r:id="rId4"/>
              </a:rPr>
              <a:t>www.whc.unesco.org</a:t>
            </a:r>
            <a:r>
              <a:rPr lang="en-IE" dirty="0"/>
              <a:t> ) </a:t>
            </a:r>
            <a:endParaRPr lang="en-US" dirty="0"/>
          </a:p>
        </p:txBody>
      </p:sp>
    </p:spTree>
    <p:extLst>
      <p:ext uri="{BB962C8B-B14F-4D97-AF65-F5344CB8AC3E}">
        <p14:creationId xmlns:p14="http://schemas.microsoft.com/office/powerpoint/2010/main" val="3915578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A7BCDAD8-AB09-A642-B968-EB9A735075D6}"/>
              </a:ext>
            </a:extLst>
          </p:cNvPr>
          <p:cNvSpPr txBox="1"/>
          <p:nvPr/>
        </p:nvSpPr>
        <p:spPr>
          <a:xfrm>
            <a:off x="215516" y="476672"/>
            <a:ext cx="11760968" cy="7294305"/>
          </a:xfrm>
          <a:prstGeom prst="rect">
            <a:avLst/>
          </a:prstGeom>
          <a:noFill/>
        </p:spPr>
        <p:txBody>
          <a:bodyPr wrap="square" rtlCol="0">
            <a:spAutoFit/>
          </a:bodyPr>
          <a:lstStyle/>
          <a:p>
            <a:pPr algn="ctr"/>
            <a:r>
              <a:rPr lang="en-US" sz="2800" dirty="0">
                <a:solidFill>
                  <a:schemeClr val="bg1"/>
                </a:solidFill>
              </a:rPr>
              <a:t>SOME KEY MESSAGES</a:t>
            </a:r>
          </a:p>
          <a:p>
            <a:pPr algn="ctr"/>
            <a:endParaRPr lang="en-US" sz="2800" dirty="0">
              <a:solidFill>
                <a:schemeClr val="bg1"/>
              </a:solidFill>
            </a:endParaRPr>
          </a:p>
          <a:p>
            <a:pPr marL="457200" indent="-457200">
              <a:lnSpc>
                <a:spcPct val="150000"/>
              </a:lnSpc>
              <a:buFont typeface="Arial" panose="020B0604020202020204" pitchFamily="34" charset="0"/>
              <a:buChar char="•"/>
            </a:pPr>
            <a:r>
              <a:rPr lang="en-US" sz="2800" dirty="0">
                <a:solidFill>
                  <a:schemeClr val="bg1"/>
                </a:solidFill>
              </a:rPr>
              <a:t>Complex concepts involved – these workshops provide a high-level overview</a:t>
            </a:r>
          </a:p>
          <a:p>
            <a:pPr marL="457200" indent="-457200">
              <a:lnSpc>
                <a:spcPct val="150000"/>
              </a:lnSpc>
              <a:buFont typeface="Arial" panose="020B0604020202020204" pitchFamily="34" charset="0"/>
              <a:buChar char="•"/>
            </a:pPr>
            <a:r>
              <a:rPr lang="en-US" sz="2800" dirty="0">
                <a:solidFill>
                  <a:schemeClr val="bg1"/>
                </a:solidFill>
              </a:rPr>
              <a:t>World Heritage = Local Heritage</a:t>
            </a:r>
          </a:p>
          <a:p>
            <a:pPr marL="457200" indent="-457200">
              <a:lnSpc>
                <a:spcPct val="150000"/>
              </a:lnSpc>
              <a:buFont typeface="Arial" panose="020B0604020202020204" pitchFamily="34" charset="0"/>
              <a:buChar char="•"/>
            </a:pPr>
            <a:r>
              <a:rPr lang="en-US" sz="2800" dirty="0">
                <a:solidFill>
                  <a:schemeClr val="bg1"/>
                </a:solidFill>
              </a:rPr>
              <a:t>World Heritage is a Process – requires momentum</a:t>
            </a:r>
          </a:p>
          <a:p>
            <a:pPr marL="457200" indent="-457200">
              <a:lnSpc>
                <a:spcPct val="150000"/>
              </a:lnSpc>
              <a:buFont typeface="Arial" panose="020B0604020202020204" pitchFamily="34" charset="0"/>
              <a:buChar char="•"/>
            </a:pPr>
            <a:r>
              <a:rPr lang="en-US" sz="2800" dirty="0">
                <a:solidFill>
                  <a:schemeClr val="bg1"/>
                </a:solidFill>
              </a:rPr>
              <a:t>Dimensions of Heritage – broad &amp; need multi-/inter-/trans-disciplinary approaches and inputs</a:t>
            </a:r>
          </a:p>
          <a:p>
            <a:pPr marL="457200" indent="-457200">
              <a:lnSpc>
                <a:spcPct val="150000"/>
              </a:lnSpc>
              <a:buFont typeface="Arial" panose="020B0604020202020204" pitchFamily="34" charset="0"/>
              <a:buChar char="•"/>
            </a:pPr>
            <a:r>
              <a:rPr lang="en-US" sz="2800" dirty="0">
                <a:solidFill>
                  <a:schemeClr val="bg1"/>
                </a:solidFill>
              </a:rPr>
              <a:t>Expertise – stakeholder engagement – relationship building</a:t>
            </a:r>
          </a:p>
          <a:p>
            <a:pPr marL="457200" indent="-457200">
              <a:lnSpc>
                <a:spcPct val="150000"/>
              </a:lnSpc>
              <a:buFont typeface="Arial" panose="020B0604020202020204" pitchFamily="34" charset="0"/>
              <a:buChar char="•"/>
            </a:pPr>
            <a:r>
              <a:rPr lang="en-US" sz="2800" dirty="0">
                <a:solidFill>
                  <a:schemeClr val="bg1"/>
                </a:solidFill>
              </a:rPr>
              <a:t>Management is fundamental and multi-stranded</a:t>
            </a:r>
          </a:p>
          <a:p>
            <a:pPr marL="457200" indent="-457200">
              <a:lnSpc>
                <a:spcPct val="150000"/>
              </a:lnSpc>
              <a:buFont typeface="Arial" panose="020B0604020202020204" pitchFamily="34" charset="0"/>
              <a:buChar char="•"/>
            </a:pPr>
            <a:endParaRPr lang="en-US" sz="2000" dirty="0"/>
          </a:p>
          <a:p>
            <a:pPr marL="457200" indent="-457200">
              <a:lnSpc>
                <a:spcPct val="150000"/>
              </a:lnSpc>
              <a:buFont typeface="Arial" panose="020B0604020202020204" pitchFamily="34" charset="0"/>
              <a:buChar char="•"/>
            </a:pPr>
            <a:endParaRPr lang="en-US" sz="2000" dirty="0"/>
          </a:p>
          <a:p>
            <a:pPr marL="457200" indent="-457200">
              <a:buFont typeface="Arial" panose="020B0604020202020204" pitchFamily="34" charset="0"/>
              <a:buChar char="•"/>
            </a:pPr>
            <a:endParaRPr lang="en-US" sz="2000" dirty="0"/>
          </a:p>
          <a:p>
            <a:endParaRPr lang="en-US" sz="2000" dirty="0"/>
          </a:p>
          <a:p>
            <a:endParaRPr lang="en-US" dirty="0"/>
          </a:p>
        </p:txBody>
      </p:sp>
      <p:pic>
        <p:nvPicPr>
          <p:cNvPr id="3" name="Picture 2">
            <a:extLst>
              <a:ext uri="{FF2B5EF4-FFF2-40B4-BE49-F238E27FC236}">
                <a16:creationId xmlns="" xmlns:a16="http://schemas.microsoft.com/office/drawing/2014/main" id="{27339FB8-D675-0E4F-A374-0995E309C95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16243" y="6296542"/>
            <a:ext cx="2160241" cy="362869"/>
          </a:xfrm>
          <a:prstGeom prst="rect">
            <a:avLst/>
          </a:prstGeom>
        </p:spPr>
      </p:pic>
    </p:spTree>
    <p:extLst>
      <p:ext uri="{BB962C8B-B14F-4D97-AF65-F5344CB8AC3E}">
        <p14:creationId xmlns:p14="http://schemas.microsoft.com/office/powerpoint/2010/main" val="742719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80120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A7BCDAD8-AB09-A642-B968-EB9A735075D6}"/>
              </a:ext>
            </a:extLst>
          </p:cNvPr>
          <p:cNvSpPr txBox="1"/>
          <p:nvPr/>
        </p:nvSpPr>
        <p:spPr>
          <a:xfrm>
            <a:off x="252231" y="217784"/>
            <a:ext cx="11760968" cy="9233297"/>
          </a:xfrm>
          <a:prstGeom prst="rect">
            <a:avLst/>
          </a:prstGeom>
          <a:noFill/>
        </p:spPr>
        <p:txBody>
          <a:bodyPr wrap="square" rtlCol="0">
            <a:spAutoFit/>
          </a:bodyPr>
          <a:lstStyle/>
          <a:p>
            <a:pPr algn="ctr"/>
            <a:r>
              <a:rPr lang="en-US" sz="2800" dirty="0">
                <a:solidFill>
                  <a:schemeClr val="bg1"/>
                </a:solidFill>
              </a:rPr>
              <a:t>QUESTIONNAIRE –</a:t>
            </a:r>
          </a:p>
          <a:p>
            <a:pPr algn="ctr"/>
            <a:r>
              <a:rPr lang="en-US" sz="2800" dirty="0">
                <a:solidFill>
                  <a:schemeClr val="bg1"/>
                </a:solidFill>
              </a:rPr>
              <a:t>Challenges identified</a:t>
            </a:r>
          </a:p>
          <a:p>
            <a:pPr algn="ctr"/>
            <a:endParaRPr lang="en-US" sz="2800" dirty="0">
              <a:solidFill>
                <a:schemeClr val="bg1"/>
              </a:solidFill>
            </a:endParaRPr>
          </a:p>
          <a:p>
            <a:pPr marL="457200" indent="-457200">
              <a:lnSpc>
                <a:spcPct val="150000"/>
              </a:lnSpc>
              <a:buFont typeface="Arial" panose="020B0604020202020204" pitchFamily="34" charset="0"/>
              <a:buChar char="•"/>
            </a:pPr>
            <a:r>
              <a:rPr lang="en-US" sz="2400" dirty="0" err="1">
                <a:solidFill>
                  <a:schemeClr val="bg1"/>
                </a:solidFill>
              </a:rPr>
              <a:t>Organisational</a:t>
            </a:r>
            <a:r>
              <a:rPr lang="en-US" sz="2400" dirty="0">
                <a:solidFill>
                  <a:schemeClr val="bg1"/>
                </a:solidFill>
              </a:rPr>
              <a:t> structures – </a:t>
            </a:r>
            <a:r>
              <a:rPr lang="en-US" sz="2400" dirty="0" err="1">
                <a:solidFill>
                  <a:schemeClr val="bg1"/>
                </a:solidFill>
              </a:rPr>
              <a:t>e.g</a:t>
            </a:r>
            <a:r>
              <a:rPr lang="en-US" sz="2400" dirty="0">
                <a:solidFill>
                  <a:schemeClr val="bg1"/>
                </a:solidFill>
              </a:rPr>
              <a:t> who leads</a:t>
            </a:r>
          </a:p>
          <a:p>
            <a:pPr marL="457200" indent="-457200">
              <a:lnSpc>
                <a:spcPct val="150000"/>
              </a:lnSpc>
              <a:buFont typeface="Arial" panose="020B0604020202020204" pitchFamily="34" charset="0"/>
              <a:buChar char="•"/>
            </a:pPr>
            <a:r>
              <a:rPr lang="en-IE" sz="2400" dirty="0">
                <a:solidFill>
                  <a:schemeClr val="bg1"/>
                </a:solidFill>
              </a:rPr>
              <a:t>Community / Stakeholders - multiple stakeholders (support of stakeholders, landowners, partners, differing local issues, ensuring continued support of stakeholders through lengthy process of WHS nomination). </a:t>
            </a:r>
            <a:endParaRPr lang="en-US" sz="2400" dirty="0">
              <a:solidFill>
                <a:schemeClr val="bg1"/>
              </a:solidFill>
            </a:endParaRPr>
          </a:p>
          <a:p>
            <a:pPr marL="457200" indent="-457200">
              <a:lnSpc>
                <a:spcPct val="150000"/>
              </a:lnSpc>
              <a:buFont typeface="Arial" panose="020B0604020202020204" pitchFamily="34" charset="0"/>
              <a:buChar char="•"/>
            </a:pPr>
            <a:r>
              <a:rPr lang="en-US" sz="2400" dirty="0">
                <a:solidFill>
                  <a:schemeClr val="bg1"/>
                </a:solidFill>
              </a:rPr>
              <a:t>Serial Nominations – managing multiple stakeholders and general complexities</a:t>
            </a:r>
          </a:p>
          <a:p>
            <a:pPr marL="457200" indent="-457200">
              <a:lnSpc>
                <a:spcPct val="150000"/>
              </a:lnSpc>
              <a:buFont typeface="Arial" panose="020B0604020202020204" pitchFamily="34" charset="0"/>
              <a:buChar char="•"/>
            </a:pPr>
            <a:r>
              <a:rPr lang="en-US" sz="2400" dirty="0">
                <a:solidFill>
                  <a:schemeClr val="bg1"/>
                </a:solidFill>
              </a:rPr>
              <a:t>Boundaries –defining</a:t>
            </a:r>
          </a:p>
          <a:p>
            <a:pPr marL="457200" indent="-457200">
              <a:lnSpc>
                <a:spcPct val="150000"/>
              </a:lnSpc>
              <a:buFont typeface="Arial" panose="020B0604020202020204" pitchFamily="34" charset="0"/>
              <a:buChar char="•"/>
            </a:pPr>
            <a:r>
              <a:rPr lang="en-US" sz="2400" dirty="0">
                <a:solidFill>
                  <a:schemeClr val="bg1"/>
                </a:solidFill>
              </a:rPr>
              <a:t>Resources &amp; Funding</a:t>
            </a:r>
          </a:p>
          <a:p>
            <a:pPr marL="457200" indent="-457200">
              <a:lnSpc>
                <a:spcPct val="150000"/>
              </a:lnSpc>
              <a:buFont typeface="Arial" panose="020B0604020202020204" pitchFamily="34" charset="0"/>
              <a:buChar char="•"/>
            </a:pPr>
            <a:r>
              <a:rPr lang="en-US" sz="2400" dirty="0">
                <a:solidFill>
                  <a:schemeClr val="bg1"/>
                </a:solidFill>
              </a:rPr>
              <a:t>Management Plans – resources and effective management</a:t>
            </a:r>
          </a:p>
          <a:p>
            <a:pPr marL="457200" indent="-457200">
              <a:lnSpc>
                <a:spcPct val="150000"/>
              </a:lnSpc>
              <a:buFont typeface="Arial" panose="020B0604020202020204" pitchFamily="34" charset="0"/>
              <a:buChar char="•"/>
            </a:pPr>
            <a:r>
              <a:rPr lang="en-US" sz="2400" dirty="0">
                <a:solidFill>
                  <a:schemeClr val="bg1"/>
                </a:solidFill>
              </a:rPr>
              <a:t>Maintaining Momentum</a:t>
            </a:r>
          </a:p>
          <a:p>
            <a:pPr marL="457200" indent="-457200">
              <a:buFont typeface="Arial" panose="020B0604020202020204" pitchFamily="34" charset="0"/>
              <a:buChar char="•"/>
            </a:pPr>
            <a:endParaRPr lang="en-US" sz="2400" dirty="0">
              <a:solidFill>
                <a:schemeClr val="bg1"/>
              </a:solidFill>
            </a:endParaRPr>
          </a:p>
          <a:p>
            <a:pPr algn="ctr"/>
            <a:endParaRPr lang="en-US" sz="2400" dirty="0">
              <a:solidFill>
                <a:schemeClr val="bg1"/>
              </a:solidFill>
            </a:endParaRPr>
          </a:p>
          <a:p>
            <a:pPr marL="457200" indent="-457200">
              <a:lnSpc>
                <a:spcPct val="150000"/>
              </a:lnSpc>
              <a:buFont typeface="Arial" panose="020B0604020202020204" pitchFamily="34" charset="0"/>
              <a:buChar char="•"/>
            </a:pPr>
            <a:endParaRPr lang="en-US" sz="2400" dirty="0">
              <a:solidFill>
                <a:schemeClr val="bg1"/>
              </a:solidFill>
            </a:endParaRPr>
          </a:p>
          <a:p>
            <a:pPr marL="457200" indent="-457200">
              <a:lnSpc>
                <a:spcPct val="150000"/>
              </a:lnSpc>
              <a:buFont typeface="Arial" panose="020B0604020202020204" pitchFamily="34" charset="0"/>
              <a:buChar char="•"/>
            </a:pPr>
            <a:endParaRPr lang="en-US" sz="2400" dirty="0"/>
          </a:p>
          <a:p>
            <a:pPr marL="457200" indent="-457200">
              <a:buFont typeface="Arial" panose="020B0604020202020204" pitchFamily="34" charset="0"/>
              <a:buChar char="•"/>
            </a:pPr>
            <a:endParaRPr lang="en-US" sz="2400" dirty="0"/>
          </a:p>
          <a:p>
            <a:endParaRPr lang="en-US" sz="2400" dirty="0"/>
          </a:p>
          <a:p>
            <a:endParaRPr lang="en-US" dirty="0"/>
          </a:p>
        </p:txBody>
      </p:sp>
      <p:pic>
        <p:nvPicPr>
          <p:cNvPr id="4" name="Picture 3">
            <a:extLst>
              <a:ext uri="{FF2B5EF4-FFF2-40B4-BE49-F238E27FC236}">
                <a16:creationId xmlns="" xmlns:a16="http://schemas.microsoft.com/office/drawing/2014/main" id="{95E45F58-89D4-BF49-B08A-50A070646A6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16243" y="6296542"/>
            <a:ext cx="2160241" cy="362869"/>
          </a:xfrm>
          <a:prstGeom prst="rect">
            <a:avLst/>
          </a:prstGeom>
        </p:spPr>
      </p:pic>
    </p:spTree>
    <p:extLst>
      <p:ext uri="{BB962C8B-B14F-4D97-AF65-F5344CB8AC3E}">
        <p14:creationId xmlns:p14="http://schemas.microsoft.com/office/powerpoint/2010/main" val="3080602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A7BCDAD8-AB09-A642-B968-EB9A735075D6}"/>
              </a:ext>
            </a:extLst>
          </p:cNvPr>
          <p:cNvSpPr txBox="1"/>
          <p:nvPr/>
        </p:nvSpPr>
        <p:spPr>
          <a:xfrm>
            <a:off x="602450" y="1104838"/>
            <a:ext cx="11374034" cy="5373138"/>
          </a:xfrm>
          <a:prstGeom prst="rect">
            <a:avLst/>
          </a:prstGeom>
          <a:noFill/>
        </p:spPr>
        <p:txBody>
          <a:bodyPr wrap="square" rtlCol="0">
            <a:spAutoFit/>
          </a:bodyPr>
          <a:lstStyle/>
          <a:p>
            <a:pPr marL="457200" indent="-457200">
              <a:lnSpc>
                <a:spcPct val="200000"/>
              </a:lnSpc>
              <a:buAutoNum type="arabicPeriod"/>
            </a:pPr>
            <a:r>
              <a:rPr lang="en-IE" sz="2800" dirty="0">
                <a:solidFill>
                  <a:schemeClr val="bg1"/>
                </a:solidFill>
                <a:latin typeface="+mj-lt"/>
              </a:rPr>
              <a:t>Introduce the ICOMOS Ireland team</a:t>
            </a:r>
          </a:p>
          <a:p>
            <a:pPr marL="457200" indent="-457200">
              <a:lnSpc>
                <a:spcPct val="200000"/>
              </a:lnSpc>
              <a:buAutoNum type="arabicPeriod"/>
            </a:pPr>
            <a:r>
              <a:rPr lang="en-IE" sz="2800" dirty="0">
                <a:solidFill>
                  <a:schemeClr val="bg1"/>
                </a:solidFill>
                <a:latin typeface="+mj-lt"/>
              </a:rPr>
              <a:t>Context for Workshops</a:t>
            </a:r>
          </a:p>
          <a:p>
            <a:pPr marL="457200" indent="-457200">
              <a:spcBef>
                <a:spcPts val="1800"/>
              </a:spcBef>
              <a:buAutoNum type="arabicPeriod"/>
            </a:pPr>
            <a:r>
              <a:rPr lang="en-IE" sz="2800" dirty="0">
                <a:solidFill>
                  <a:schemeClr val="bg1"/>
                </a:solidFill>
                <a:latin typeface="+mj-lt"/>
              </a:rPr>
              <a:t>Reminder of ICOMOS role and relationships with UNESCO World Heritage Centre and WH Process</a:t>
            </a:r>
          </a:p>
          <a:p>
            <a:pPr marL="457200" indent="-457200">
              <a:lnSpc>
                <a:spcPct val="200000"/>
              </a:lnSpc>
              <a:buAutoNum type="arabicPeriod"/>
            </a:pPr>
            <a:r>
              <a:rPr lang="en-IE" sz="2800" dirty="0">
                <a:solidFill>
                  <a:schemeClr val="bg1"/>
                </a:solidFill>
                <a:latin typeface="+mj-lt"/>
              </a:rPr>
              <a:t>Questionnaire – some observations</a:t>
            </a:r>
          </a:p>
          <a:p>
            <a:pPr marL="457200" indent="-457200">
              <a:lnSpc>
                <a:spcPct val="200000"/>
              </a:lnSpc>
              <a:buAutoNum type="arabicPeriod"/>
            </a:pPr>
            <a:r>
              <a:rPr lang="en-IE" sz="2800" dirty="0">
                <a:solidFill>
                  <a:schemeClr val="bg1"/>
                </a:solidFill>
                <a:latin typeface="+mj-lt"/>
              </a:rPr>
              <a:t>Key messages </a:t>
            </a:r>
            <a:br>
              <a:rPr lang="en-IE" sz="2800" dirty="0">
                <a:solidFill>
                  <a:schemeClr val="bg1"/>
                </a:solidFill>
                <a:latin typeface="+mj-lt"/>
              </a:rPr>
            </a:br>
            <a:endParaRPr lang="en-US" sz="2800" dirty="0">
              <a:solidFill>
                <a:schemeClr val="bg1"/>
              </a:solidFill>
              <a:latin typeface="+mj-lt"/>
            </a:endParaRPr>
          </a:p>
        </p:txBody>
      </p:sp>
      <p:pic>
        <p:nvPicPr>
          <p:cNvPr id="5" name="Picture 4">
            <a:extLst>
              <a:ext uri="{FF2B5EF4-FFF2-40B4-BE49-F238E27FC236}">
                <a16:creationId xmlns="" xmlns:a16="http://schemas.microsoft.com/office/drawing/2014/main" id="{C87C1F02-2EDC-D643-9124-8271C863CA5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16243" y="6296542"/>
            <a:ext cx="2160241" cy="362869"/>
          </a:xfrm>
          <a:prstGeom prst="rect">
            <a:avLst/>
          </a:prstGeom>
        </p:spPr>
      </p:pic>
    </p:spTree>
    <p:extLst>
      <p:ext uri="{BB962C8B-B14F-4D97-AF65-F5344CB8AC3E}">
        <p14:creationId xmlns:p14="http://schemas.microsoft.com/office/powerpoint/2010/main" val="984406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A7BCDAD8-AB09-A642-B968-EB9A735075D6}"/>
              </a:ext>
            </a:extLst>
          </p:cNvPr>
          <p:cNvSpPr txBox="1"/>
          <p:nvPr/>
        </p:nvSpPr>
        <p:spPr>
          <a:xfrm>
            <a:off x="1451484" y="400174"/>
            <a:ext cx="9289032" cy="6093976"/>
          </a:xfrm>
          <a:prstGeom prst="rect">
            <a:avLst/>
          </a:prstGeom>
          <a:noFill/>
        </p:spPr>
        <p:txBody>
          <a:bodyPr wrap="square" rtlCol="0">
            <a:spAutoFit/>
          </a:bodyPr>
          <a:lstStyle/>
          <a:p>
            <a:pPr algn="ctr"/>
            <a:r>
              <a:rPr lang="en-US" dirty="0">
                <a:solidFill>
                  <a:schemeClr val="bg1"/>
                </a:solidFill>
              </a:rPr>
              <a:t>ICOMOS IRELAND MEMBERS PRESENT</a:t>
            </a:r>
          </a:p>
          <a:p>
            <a:endParaRPr lang="en-US" dirty="0">
              <a:solidFill>
                <a:schemeClr val="bg1"/>
              </a:solidFill>
            </a:endParaRPr>
          </a:p>
          <a:p>
            <a:pPr algn="ctr">
              <a:lnSpc>
                <a:spcPct val="150000"/>
              </a:lnSpc>
            </a:pPr>
            <a:r>
              <a:rPr lang="en-US" sz="2800" dirty="0">
                <a:solidFill>
                  <a:schemeClr val="bg1"/>
                </a:solidFill>
              </a:rPr>
              <a:t>Mona O’Rourke</a:t>
            </a:r>
          </a:p>
          <a:p>
            <a:pPr algn="ctr">
              <a:lnSpc>
                <a:spcPct val="150000"/>
              </a:lnSpc>
            </a:pPr>
            <a:r>
              <a:rPr lang="en-US" sz="2800" dirty="0" err="1">
                <a:solidFill>
                  <a:schemeClr val="bg1"/>
                </a:solidFill>
              </a:rPr>
              <a:t>Grellan</a:t>
            </a:r>
            <a:r>
              <a:rPr lang="en-US" sz="2800" dirty="0">
                <a:solidFill>
                  <a:schemeClr val="bg1"/>
                </a:solidFill>
              </a:rPr>
              <a:t> Rourke</a:t>
            </a:r>
          </a:p>
          <a:p>
            <a:pPr algn="ctr">
              <a:lnSpc>
                <a:spcPct val="150000"/>
              </a:lnSpc>
            </a:pPr>
            <a:r>
              <a:rPr lang="en-US" sz="2800" dirty="0">
                <a:solidFill>
                  <a:schemeClr val="bg1"/>
                </a:solidFill>
              </a:rPr>
              <a:t>Willy Cumming</a:t>
            </a:r>
          </a:p>
          <a:p>
            <a:pPr algn="ctr">
              <a:lnSpc>
                <a:spcPct val="150000"/>
              </a:lnSpc>
            </a:pPr>
            <a:r>
              <a:rPr lang="en-US" sz="2800" dirty="0">
                <a:solidFill>
                  <a:schemeClr val="bg1"/>
                </a:solidFill>
              </a:rPr>
              <a:t>Deirdre McDermott</a:t>
            </a:r>
          </a:p>
          <a:p>
            <a:pPr algn="ctr">
              <a:lnSpc>
                <a:spcPct val="150000"/>
              </a:lnSpc>
            </a:pPr>
            <a:r>
              <a:rPr lang="en-US" sz="2800" dirty="0">
                <a:solidFill>
                  <a:schemeClr val="bg1"/>
                </a:solidFill>
              </a:rPr>
              <a:t>Gillian Lattimore</a:t>
            </a:r>
          </a:p>
          <a:p>
            <a:pPr algn="ctr">
              <a:lnSpc>
                <a:spcPct val="150000"/>
              </a:lnSpc>
            </a:pPr>
            <a:r>
              <a:rPr lang="en-US" sz="2800" dirty="0" err="1">
                <a:solidFill>
                  <a:schemeClr val="bg1"/>
                </a:solidFill>
              </a:rPr>
              <a:t>Gráinne</a:t>
            </a:r>
            <a:r>
              <a:rPr lang="en-US" sz="2800" dirty="0">
                <a:solidFill>
                  <a:schemeClr val="bg1"/>
                </a:solidFill>
              </a:rPr>
              <a:t> Shaffrey</a:t>
            </a:r>
          </a:p>
          <a:p>
            <a:pPr algn="ctr">
              <a:lnSpc>
                <a:spcPct val="150000"/>
              </a:lnSpc>
            </a:pPr>
            <a:r>
              <a:rPr lang="en-US" sz="2800" dirty="0">
                <a:solidFill>
                  <a:schemeClr val="bg1"/>
                </a:solidFill>
              </a:rPr>
              <a:t>(Gabriel Cooney)</a:t>
            </a:r>
          </a:p>
          <a:p>
            <a:pPr algn="ctr">
              <a:lnSpc>
                <a:spcPct val="150000"/>
              </a:lnSpc>
            </a:pPr>
            <a:endParaRPr lang="en-US" sz="2800" dirty="0"/>
          </a:p>
          <a:p>
            <a:endParaRPr lang="en-US" dirty="0"/>
          </a:p>
        </p:txBody>
      </p:sp>
      <p:pic>
        <p:nvPicPr>
          <p:cNvPr id="4" name="Picture 3">
            <a:extLst>
              <a:ext uri="{FF2B5EF4-FFF2-40B4-BE49-F238E27FC236}">
                <a16:creationId xmlns="" xmlns:a16="http://schemas.microsoft.com/office/drawing/2014/main" id="{3602C7FA-D2EB-D44F-9CD3-993FC0A95AD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16243" y="6296542"/>
            <a:ext cx="2160241" cy="362869"/>
          </a:xfrm>
          <a:prstGeom prst="rect">
            <a:avLst/>
          </a:prstGeom>
        </p:spPr>
      </p:pic>
    </p:spTree>
    <p:extLst>
      <p:ext uri="{BB962C8B-B14F-4D97-AF65-F5344CB8AC3E}">
        <p14:creationId xmlns:p14="http://schemas.microsoft.com/office/powerpoint/2010/main" val="3805787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A7BCDAD8-AB09-A642-B968-EB9A735075D6}"/>
              </a:ext>
            </a:extLst>
          </p:cNvPr>
          <p:cNvSpPr txBox="1"/>
          <p:nvPr/>
        </p:nvSpPr>
        <p:spPr>
          <a:xfrm>
            <a:off x="262202" y="404664"/>
            <a:ext cx="11737304" cy="6740307"/>
          </a:xfrm>
          <a:prstGeom prst="rect">
            <a:avLst/>
          </a:prstGeom>
          <a:noFill/>
        </p:spPr>
        <p:txBody>
          <a:bodyPr wrap="square" rtlCol="0">
            <a:spAutoFit/>
          </a:bodyPr>
          <a:lstStyle/>
          <a:p>
            <a:r>
              <a:rPr lang="en-US" sz="2800" dirty="0">
                <a:solidFill>
                  <a:schemeClr val="bg1"/>
                </a:solidFill>
              </a:rPr>
              <a:t>Context for Workshop</a:t>
            </a:r>
          </a:p>
          <a:p>
            <a:endParaRPr lang="en-US" sz="2800" dirty="0">
              <a:solidFill>
                <a:schemeClr val="bg1"/>
              </a:solidFill>
            </a:endParaRPr>
          </a:p>
          <a:p>
            <a:pPr marL="457200" indent="-457200">
              <a:lnSpc>
                <a:spcPct val="150000"/>
              </a:lnSpc>
              <a:buFont typeface="Arial" panose="020B0604020202020204" pitchFamily="34" charset="0"/>
              <a:buChar char="•"/>
            </a:pPr>
            <a:r>
              <a:rPr lang="en-US" sz="2400" dirty="0">
                <a:solidFill>
                  <a:schemeClr val="bg1"/>
                </a:solidFill>
              </a:rPr>
              <a:t>Evolution from Killarney Pilot Workshop</a:t>
            </a:r>
          </a:p>
          <a:p>
            <a:pPr marL="457200" indent="-457200">
              <a:lnSpc>
                <a:spcPct val="150000"/>
              </a:lnSpc>
              <a:buFont typeface="Arial" panose="020B0604020202020204" pitchFamily="34" charset="0"/>
              <a:buChar char="•"/>
            </a:pPr>
            <a:r>
              <a:rPr lang="en-US" sz="2400" dirty="0">
                <a:solidFill>
                  <a:schemeClr val="bg1"/>
                </a:solidFill>
              </a:rPr>
              <a:t>Learning from Killarney Workshop and Questionnaire findings</a:t>
            </a:r>
          </a:p>
          <a:p>
            <a:pPr marL="457200" indent="-457200">
              <a:lnSpc>
                <a:spcPct val="150000"/>
              </a:lnSpc>
              <a:buFont typeface="Arial" panose="020B0604020202020204" pitchFamily="34" charset="0"/>
              <a:buChar char="•"/>
            </a:pPr>
            <a:r>
              <a:rPr lang="en-US" sz="2400" dirty="0">
                <a:solidFill>
                  <a:schemeClr val="bg1"/>
                </a:solidFill>
              </a:rPr>
              <a:t>Focus on specific themes arising:</a:t>
            </a:r>
          </a:p>
          <a:p>
            <a:pPr>
              <a:lnSpc>
                <a:spcPct val="150000"/>
              </a:lnSpc>
            </a:pPr>
            <a:r>
              <a:rPr lang="en-US" sz="2400" dirty="0">
                <a:solidFill>
                  <a:schemeClr val="bg1"/>
                </a:solidFill>
              </a:rPr>
              <a:t>		Mona: Communicating and Demystifying the World Heritage System</a:t>
            </a:r>
          </a:p>
          <a:p>
            <a:pPr>
              <a:lnSpc>
                <a:spcPct val="150000"/>
              </a:lnSpc>
            </a:pPr>
            <a:r>
              <a:rPr lang="en-US" sz="2400" dirty="0">
                <a:solidFill>
                  <a:schemeClr val="bg1"/>
                </a:solidFill>
              </a:rPr>
              <a:t>		</a:t>
            </a:r>
            <a:r>
              <a:rPr lang="en-US" sz="2400" dirty="0" err="1">
                <a:solidFill>
                  <a:schemeClr val="bg1"/>
                </a:solidFill>
              </a:rPr>
              <a:t>Grellan</a:t>
            </a:r>
            <a:r>
              <a:rPr lang="en-US" sz="2400" dirty="0">
                <a:solidFill>
                  <a:schemeClr val="bg1"/>
                </a:solidFill>
              </a:rPr>
              <a:t>: some fundamental concepts – particularly with regard to Comparative 		Analysis; Boundaries and Buffer Zones; Serial Nominations</a:t>
            </a:r>
          </a:p>
          <a:p>
            <a:pPr>
              <a:lnSpc>
                <a:spcPct val="150000"/>
              </a:lnSpc>
            </a:pPr>
            <a:endParaRPr lang="en-US" sz="2400" dirty="0">
              <a:solidFill>
                <a:schemeClr val="bg1"/>
              </a:solidFill>
            </a:endParaRPr>
          </a:p>
          <a:p>
            <a:pPr marL="342900" indent="-342900">
              <a:lnSpc>
                <a:spcPct val="150000"/>
              </a:lnSpc>
              <a:buFont typeface="Arial" panose="020B0604020202020204" pitchFamily="34" charset="0"/>
              <a:buChar char="•"/>
            </a:pPr>
            <a:r>
              <a:rPr lang="en-US" sz="2400" dirty="0">
                <a:solidFill>
                  <a:schemeClr val="bg1"/>
                </a:solidFill>
              </a:rPr>
              <a:t>Reference documents and sources previously issued by ICOMOS Ireland</a:t>
            </a:r>
            <a:endParaRPr lang="en-US" sz="2000" dirty="0">
              <a:solidFill>
                <a:schemeClr val="bg1"/>
              </a:solidFill>
            </a:endParaRPr>
          </a:p>
          <a:p>
            <a:pPr marL="457200" indent="-457200">
              <a:lnSpc>
                <a:spcPct val="150000"/>
              </a:lnSpc>
              <a:buFont typeface="Arial" panose="020B0604020202020204" pitchFamily="34" charset="0"/>
              <a:buChar char="•"/>
            </a:pPr>
            <a:endParaRPr lang="en-US" sz="2000" dirty="0">
              <a:solidFill>
                <a:schemeClr val="bg1"/>
              </a:solidFill>
            </a:endParaRPr>
          </a:p>
          <a:p>
            <a:pPr marL="457200" indent="-457200">
              <a:buFont typeface="Arial" panose="020B0604020202020204" pitchFamily="34" charset="0"/>
              <a:buChar char="•"/>
            </a:pPr>
            <a:endParaRPr lang="en-US" sz="2000" dirty="0">
              <a:solidFill>
                <a:schemeClr val="bg1"/>
              </a:solidFill>
            </a:endParaRPr>
          </a:p>
          <a:p>
            <a:endParaRPr lang="en-US" sz="2000" dirty="0">
              <a:solidFill>
                <a:schemeClr val="bg1"/>
              </a:solidFill>
            </a:endParaRPr>
          </a:p>
          <a:p>
            <a:endParaRPr lang="en-US" dirty="0"/>
          </a:p>
        </p:txBody>
      </p:sp>
      <p:pic>
        <p:nvPicPr>
          <p:cNvPr id="4" name="Picture 3">
            <a:extLst>
              <a:ext uri="{FF2B5EF4-FFF2-40B4-BE49-F238E27FC236}">
                <a16:creationId xmlns="" xmlns:a16="http://schemas.microsoft.com/office/drawing/2014/main" id="{DD6D1B6B-413B-3144-B8B8-60179390D1A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16243" y="6296542"/>
            <a:ext cx="2160241" cy="362869"/>
          </a:xfrm>
          <a:prstGeom prst="rect">
            <a:avLst/>
          </a:prstGeom>
        </p:spPr>
      </p:pic>
    </p:spTree>
    <p:extLst>
      <p:ext uri="{BB962C8B-B14F-4D97-AF65-F5344CB8AC3E}">
        <p14:creationId xmlns:p14="http://schemas.microsoft.com/office/powerpoint/2010/main" val="1102565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2E2BEF79-7E45-9541-9A8C-E81F1ED609F0}"/>
              </a:ext>
            </a:extLst>
          </p:cNvPr>
          <p:cNvPicPr>
            <a:picLocks noChangeAspect="1"/>
          </p:cNvPicPr>
          <p:nvPr/>
        </p:nvPicPr>
        <p:blipFill rotWithShape="1">
          <a:blip r:embed="rId2"/>
          <a:srcRect t="28442" b="27237"/>
          <a:stretch/>
        </p:blipFill>
        <p:spPr>
          <a:xfrm>
            <a:off x="2135560" y="3637202"/>
            <a:ext cx="8342767" cy="1944216"/>
          </a:xfrm>
          <a:prstGeom prst="rect">
            <a:avLst/>
          </a:prstGeom>
          <a:ln>
            <a:solidFill>
              <a:schemeClr val="tx2">
                <a:lumMod val="50000"/>
              </a:schemeClr>
            </a:solidFill>
          </a:ln>
        </p:spPr>
      </p:pic>
      <p:pic>
        <p:nvPicPr>
          <p:cNvPr id="4" name="Picture 3">
            <a:extLst>
              <a:ext uri="{FF2B5EF4-FFF2-40B4-BE49-F238E27FC236}">
                <a16:creationId xmlns="" xmlns:a16="http://schemas.microsoft.com/office/drawing/2014/main" id="{B1C1BD51-C8F4-2749-B672-C76841571450}"/>
              </a:ext>
            </a:extLst>
          </p:cNvPr>
          <p:cNvPicPr>
            <a:picLocks noChangeAspect="1"/>
          </p:cNvPicPr>
          <p:nvPr/>
        </p:nvPicPr>
        <p:blipFill>
          <a:blip r:embed="rId3"/>
          <a:stretch>
            <a:fillRect/>
          </a:stretch>
        </p:blipFill>
        <p:spPr>
          <a:xfrm>
            <a:off x="3719737" y="370104"/>
            <a:ext cx="4752518" cy="2661410"/>
          </a:xfrm>
          <a:prstGeom prst="rect">
            <a:avLst/>
          </a:prstGeom>
          <a:ln>
            <a:solidFill>
              <a:schemeClr val="tx2">
                <a:lumMod val="50000"/>
              </a:schemeClr>
            </a:solidFill>
          </a:ln>
        </p:spPr>
      </p:pic>
      <p:sp>
        <p:nvSpPr>
          <p:cNvPr id="5" name="TextBox 4">
            <a:extLst>
              <a:ext uri="{FF2B5EF4-FFF2-40B4-BE49-F238E27FC236}">
                <a16:creationId xmlns="" xmlns:a16="http://schemas.microsoft.com/office/drawing/2014/main" id="{879B3403-ECD1-254C-9A9B-AB03C0A05212}"/>
              </a:ext>
            </a:extLst>
          </p:cNvPr>
          <p:cNvSpPr txBox="1"/>
          <p:nvPr/>
        </p:nvSpPr>
        <p:spPr>
          <a:xfrm>
            <a:off x="1924615" y="5808493"/>
            <a:ext cx="8342767" cy="830997"/>
          </a:xfrm>
          <a:prstGeom prst="rect">
            <a:avLst/>
          </a:prstGeom>
          <a:noFill/>
        </p:spPr>
        <p:txBody>
          <a:bodyPr wrap="square" rtlCol="0">
            <a:spAutoFit/>
          </a:bodyPr>
          <a:lstStyle/>
          <a:p>
            <a:pPr algn="ctr"/>
            <a:r>
              <a:rPr lang="en-US" sz="2400" dirty="0"/>
              <a:t>ICOMOS is one of 3 Advisory Bodies to the UNESCO World Heritage Centre</a:t>
            </a:r>
          </a:p>
        </p:txBody>
      </p:sp>
      <p:cxnSp>
        <p:nvCxnSpPr>
          <p:cNvPr id="7" name="Straight Arrow Connector 6">
            <a:extLst>
              <a:ext uri="{FF2B5EF4-FFF2-40B4-BE49-F238E27FC236}">
                <a16:creationId xmlns="" xmlns:a16="http://schemas.microsoft.com/office/drawing/2014/main" id="{B4D3B669-9AE5-5C43-BF49-6C8BA0762FE1}"/>
              </a:ext>
            </a:extLst>
          </p:cNvPr>
          <p:cNvCxnSpPr>
            <a:cxnSpLocks/>
          </p:cNvCxnSpPr>
          <p:nvPr/>
        </p:nvCxnSpPr>
        <p:spPr>
          <a:xfrm flipH="1" flipV="1">
            <a:off x="3840303" y="3118792"/>
            <a:ext cx="1" cy="44536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 xmlns:a16="http://schemas.microsoft.com/office/drawing/2014/main" id="{4A9DC63A-48A6-354F-851D-880C865554B9}"/>
              </a:ext>
            </a:extLst>
          </p:cNvPr>
          <p:cNvCxnSpPr/>
          <p:nvPr/>
        </p:nvCxnSpPr>
        <p:spPr>
          <a:xfrm flipH="1" flipV="1">
            <a:off x="6084274" y="3104556"/>
            <a:ext cx="1" cy="44536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 xmlns:a16="http://schemas.microsoft.com/office/drawing/2014/main" id="{80C9F0A2-06D7-0249-A7C1-8D83F1A6A493}"/>
              </a:ext>
            </a:extLst>
          </p:cNvPr>
          <p:cNvCxnSpPr/>
          <p:nvPr/>
        </p:nvCxnSpPr>
        <p:spPr>
          <a:xfrm flipH="1" flipV="1">
            <a:off x="8328248" y="3104556"/>
            <a:ext cx="1" cy="44536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4851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A56E059E-CAEB-4F45-902A-E1C15EAB61A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59101" y="3394250"/>
            <a:ext cx="2757210" cy="463146"/>
          </a:xfrm>
          <a:prstGeom prst="rect">
            <a:avLst/>
          </a:prstGeom>
        </p:spPr>
      </p:pic>
      <p:pic>
        <p:nvPicPr>
          <p:cNvPr id="5" name="Picture 4">
            <a:extLst>
              <a:ext uri="{FF2B5EF4-FFF2-40B4-BE49-F238E27FC236}">
                <a16:creationId xmlns="" xmlns:a16="http://schemas.microsoft.com/office/drawing/2014/main" id="{FFDC286D-D736-484B-8C4A-BA88DCE8A47C}"/>
              </a:ext>
            </a:extLst>
          </p:cNvPr>
          <p:cNvPicPr>
            <a:picLocks noChangeAspect="1"/>
          </p:cNvPicPr>
          <p:nvPr/>
        </p:nvPicPr>
        <p:blipFill>
          <a:blip r:embed="rId3"/>
          <a:stretch>
            <a:fillRect/>
          </a:stretch>
        </p:blipFill>
        <p:spPr>
          <a:xfrm>
            <a:off x="2245373" y="775365"/>
            <a:ext cx="3879923" cy="1283360"/>
          </a:xfrm>
          <a:prstGeom prst="rect">
            <a:avLst/>
          </a:prstGeom>
        </p:spPr>
      </p:pic>
      <p:pic>
        <p:nvPicPr>
          <p:cNvPr id="6" name="Picture 5">
            <a:extLst>
              <a:ext uri="{FF2B5EF4-FFF2-40B4-BE49-F238E27FC236}">
                <a16:creationId xmlns="" xmlns:a16="http://schemas.microsoft.com/office/drawing/2014/main" id="{01F1782C-D3C3-7C4D-B2E0-A0B042155397}"/>
              </a:ext>
            </a:extLst>
          </p:cNvPr>
          <p:cNvPicPr>
            <a:picLocks noChangeAspect="1"/>
          </p:cNvPicPr>
          <p:nvPr/>
        </p:nvPicPr>
        <p:blipFill>
          <a:blip r:embed="rId4"/>
          <a:stretch>
            <a:fillRect/>
          </a:stretch>
        </p:blipFill>
        <p:spPr>
          <a:xfrm>
            <a:off x="4586872" y="4298793"/>
            <a:ext cx="1301015" cy="588184"/>
          </a:xfrm>
          <a:prstGeom prst="rect">
            <a:avLst/>
          </a:prstGeom>
        </p:spPr>
      </p:pic>
      <p:pic>
        <p:nvPicPr>
          <p:cNvPr id="8" name="Picture 7">
            <a:extLst>
              <a:ext uri="{FF2B5EF4-FFF2-40B4-BE49-F238E27FC236}">
                <a16:creationId xmlns="" xmlns:a16="http://schemas.microsoft.com/office/drawing/2014/main" id="{798BDE01-1956-4B48-8039-5B208407BB1A}"/>
              </a:ext>
            </a:extLst>
          </p:cNvPr>
          <p:cNvPicPr>
            <a:picLocks noChangeAspect="1"/>
          </p:cNvPicPr>
          <p:nvPr/>
        </p:nvPicPr>
        <p:blipFill>
          <a:blip r:embed="rId5"/>
          <a:stretch>
            <a:fillRect/>
          </a:stretch>
        </p:blipFill>
        <p:spPr>
          <a:xfrm>
            <a:off x="6096000" y="5721605"/>
            <a:ext cx="1715749" cy="646921"/>
          </a:xfrm>
          <a:prstGeom prst="rect">
            <a:avLst/>
          </a:prstGeom>
        </p:spPr>
      </p:pic>
      <p:sp>
        <p:nvSpPr>
          <p:cNvPr id="9" name="Rectangle 8">
            <a:extLst>
              <a:ext uri="{FF2B5EF4-FFF2-40B4-BE49-F238E27FC236}">
                <a16:creationId xmlns="" xmlns:a16="http://schemas.microsoft.com/office/drawing/2014/main" id="{95982B62-E096-E841-8494-D6437BF313C3}"/>
              </a:ext>
            </a:extLst>
          </p:cNvPr>
          <p:cNvSpPr/>
          <p:nvPr/>
        </p:nvSpPr>
        <p:spPr>
          <a:xfrm>
            <a:off x="1017581" y="514904"/>
            <a:ext cx="5255440" cy="1869734"/>
          </a:xfrm>
          <a:prstGeom prst="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EC509F04-F727-2448-A77E-EBA5EF23565C}"/>
              </a:ext>
            </a:extLst>
          </p:cNvPr>
          <p:cNvSpPr/>
          <p:nvPr/>
        </p:nvSpPr>
        <p:spPr>
          <a:xfrm>
            <a:off x="4511317" y="3082428"/>
            <a:ext cx="4076215" cy="3395512"/>
          </a:xfrm>
          <a:prstGeom prst="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 xmlns:a16="http://schemas.microsoft.com/office/drawing/2014/main" id="{3E8B06C5-EE45-534F-8181-310FA9600467}"/>
              </a:ext>
            </a:extLst>
          </p:cNvPr>
          <p:cNvPicPr>
            <a:picLocks noChangeAspect="1"/>
          </p:cNvPicPr>
          <p:nvPr/>
        </p:nvPicPr>
        <p:blipFill>
          <a:blip r:embed="rId6"/>
          <a:stretch>
            <a:fillRect/>
          </a:stretch>
        </p:blipFill>
        <p:spPr>
          <a:xfrm>
            <a:off x="4619110" y="5361130"/>
            <a:ext cx="1617836" cy="575039"/>
          </a:xfrm>
          <a:prstGeom prst="rect">
            <a:avLst/>
          </a:prstGeom>
        </p:spPr>
      </p:pic>
      <p:sp>
        <p:nvSpPr>
          <p:cNvPr id="13" name="Rectangle 12">
            <a:extLst>
              <a:ext uri="{FF2B5EF4-FFF2-40B4-BE49-F238E27FC236}">
                <a16:creationId xmlns="" xmlns:a16="http://schemas.microsoft.com/office/drawing/2014/main" id="{1D3B5141-2BB2-B947-9DAE-D00E899F6B50}"/>
              </a:ext>
            </a:extLst>
          </p:cNvPr>
          <p:cNvSpPr/>
          <p:nvPr/>
        </p:nvSpPr>
        <p:spPr>
          <a:xfrm>
            <a:off x="174785" y="3082428"/>
            <a:ext cx="3651838" cy="3395512"/>
          </a:xfrm>
          <a:prstGeom prst="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 xmlns:a16="http://schemas.microsoft.com/office/drawing/2014/main" id="{A7062414-A442-4044-9295-7D0D1206FE73}"/>
              </a:ext>
            </a:extLst>
          </p:cNvPr>
          <p:cNvPicPr>
            <a:picLocks noChangeAspect="1"/>
          </p:cNvPicPr>
          <p:nvPr/>
        </p:nvPicPr>
        <p:blipFill>
          <a:blip r:embed="rId7"/>
          <a:stretch>
            <a:fillRect/>
          </a:stretch>
        </p:blipFill>
        <p:spPr>
          <a:xfrm>
            <a:off x="409832" y="4275107"/>
            <a:ext cx="1912043" cy="476946"/>
          </a:xfrm>
          <a:prstGeom prst="rect">
            <a:avLst/>
          </a:prstGeom>
        </p:spPr>
      </p:pic>
      <p:pic>
        <p:nvPicPr>
          <p:cNvPr id="15" name="Picture 14">
            <a:extLst>
              <a:ext uri="{FF2B5EF4-FFF2-40B4-BE49-F238E27FC236}">
                <a16:creationId xmlns="" xmlns:a16="http://schemas.microsoft.com/office/drawing/2014/main" id="{E4402EA6-2481-2545-9F48-875C0C5C69B2}"/>
              </a:ext>
            </a:extLst>
          </p:cNvPr>
          <p:cNvPicPr>
            <a:picLocks noChangeAspect="1"/>
          </p:cNvPicPr>
          <p:nvPr/>
        </p:nvPicPr>
        <p:blipFill>
          <a:blip r:embed="rId8"/>
          <a:stretch>
            <a:fillRect/>
          </a:stretch>
        </p:blipFill>
        <p:spPr>
          <a:xfrm>
            <a:off x="1832275" y="3383793"/>
            <a:ext cx="683888" cy="728340"/>
          </a:xfrm>
          <a:prstGeom prst="rect">
            <a:avLst/>
          </a:prstGeom>
        </p:spPr>
      </p:pic>
      <p:pic>
        <p:nvPicPr>
          <p:cNvPr id="16" name="Picture 15">
            <a:extLst>
              <a:ext uri="{FF2B5EF4-FFF2-40B4-BE49-F238E27FC236}">
                <a16:creationId xmlns="" xmlns:a16="http://schemas.microsoft.com/office/drawing/2014/main" id="{81FF6A63-4CE4-8D49-A051-688A975A0B37}"/>
              </a:ext>
            </a:extLst>
          </p:cNvPr>
          <p:cNvPicPr>
            <a:picLocks noChangeAspect="1"/>
          </p:cNvPicPr>
          <p:nvPr/>
        </p:nvPicPr>
        <p:blipFill>
          <a:blip r:embed="rId9"/>
          <a:stretch>
            <a:fillRect/>
          </a:stretch>
        </p:blipFill>
        <p:spPr>
          <a:xfrm>
            <a:off x="414318" y="4987267"/>
            <a:ext cx="1487475" cy="424993"/>
          </a:xfrm>
          <a:prstGeom prst="rect">
            <a:avLst/>
          </a:prstGeom>
        </p:spPr>
      </p:pic>
      <p:pic>
        <p:nvPicPr>
          <p:cNvPr id="17" name="Picture 16">
            <a:extLst>
              <a:ext uri="{FF2B5EF4-FFF2-40B4-BE49-F238E27FC236}">
                <a16:creationId xmlns="" xmlns:a16="http://schemas.microsoft.com/office/drawing/2014/main" id="{C19390FB-6871-684D-8CDA-569E4645AC67}"/>
              </a:ext>
            </a:extLst>
          </p:cNvPr>
          <p:cNvPicPr>
            <a:picLocks noChangeAspect="1"/>
          </p:cNvPicPr>
          <p:nvPr/>
        </p:nvPicPr>
        <p:blipFill>
          <a:blip r:embed="rId10"/>
          <a:stretch>
            <a:fillRect/>
          </a:stretch>
        </p:blipFill>
        <p:spPr>
          <a:xfrm>
            <a:off x="2319170" y="4717589"/>
            <a:ext cx="1168493" cy="694671"/>
          </a:xfrm>
          <a:prstGeom prst="rect">
            <a:avLst/>
          </a:prstGeom>
        </p:spPr>
      </p:pic>
      <p:pic>
        <p:nvPicPr>
          <p:cNvPr id="18" name="Picture 17">
            <a:extLst>
              <a:ext uri="{FF2B5EF4-FFF2-40B4-BE49-F238E27FC236}">
                <a16:creationId xmlns="" xmlns:a16="http://schemas.microsoft.com/office/drawing/2014/main" id="{D889E988-E353-1F41-8B01-48870C52CFDA}"/>
              </a:ext>
            </a:extLst>
          </p:cNvPr>
          <p:cNvPicPr>
            <a:picLocks noChangeAspect="1"/>
          </p:cNvPicPr>
          <p:nvPr/>
        </p:nvPicPr>
        <p:blipFill>
          <a:blip r:embed="rId11"/>
          <a:stretch>
            <a:fillRect/>
          </a:stretch>
        </p:blipFill>
        <p:spPr>
          <a:xfrm>
            <a:off x="891600" y="3383793"/>
            <a:ext cx="728340" cy="728340"/>
          </a:xfrm>
          <a:prstGeom prst="rect">
            <a:avLst/>
          </a:prstGeom>
        </p:spPr>
      </p:pic>
      <p:pic>
        <p:nvPicPr>
          <p:cNvPr id="20" name="Picture 19">
            <a:extLst>
              <a:ext uri="{FF2B5EF4-FFF2-40B4-BE49-F238E27FC236}">
                <a16:creationId xmlns="" xmlns:a16="http://schemas.microsoft.com/office/drawing/2014/main" id="{0ACFDE4F-05C0-3D46-8EB8-91D8829625F4}"/>
              </a:ext>
            </a:extLst>
          </p:cNvPr>
          <p:cNvPicPr>
            <a:picLocks noChangeAspect="1"/>
          </p:cNvPicPr>
          <p:nvPr/>
        </p:nvPicPr>
        <p:blipFill>
          <a:blip r:embed="rId12"/>
          <a:stretch>
            <a:fillRect/>
          </a:stretch>
        </p:blipFill>
        <p:spPr>
          <a:xfrm>
            <a:off x="7443698" y="4311103"/>
            <a:ext cx="1066657" cy="785744"/>
          </a:xfrm>
          <a:prstGeom prst="rect">
            <a:avLst/>
          </a:prstGeom>
        </p:spPr>
      </p:pic>
      <p:sp>
        <p:nvSpPr>
          <p:cNvPr id="21" name="TextBox 20">
            <a:extLst>
              <a:ext uri="{FF2B5EF4-FFF2-40B4-BE49-F238E27FC236}">
                <a16:creationId xmlns="" xmlns:a16="http://schemas.microsoft.com/office/drawing/2014/main" id="{BC4F1FA5-D112-9741-8D49-A8AF3862F890}"/>
              </a:ext>
            </a:extLst>
          </p:cNvPr>
          <p:cNvSpPr txBox="1"/>
          <p:nvPr/>
        </p:nvSpPr>
        <p:spPr>
          <a:xfrm>
            <a:off x="928681" y="5423651"/>
            <a:ext cx="2468293" cy="738664"/>
          </a:xfrm>
          <a:prstGeom prst="rect">
            <a:avLst/>
          </a:prstGeom>
          <a:noFill/>
        </p:spPr>
        <p:txBody>
          <a:bodyPr wrap="square" rtlCol="0">
            <a:spAutoFit/>
          </a:bodyPr>
          <a:lstStyle/>
          <a:p>
            <a:endParaRPr lang="en-IE" dirty="0"/>
          </a:p>
          <a:p>
            <a:r>
              <a:rPr lang="en-IE" sz="2400" dirty="0"/>
              <a:t>28 ISCs + 4 WGs</a:t>
            </a:r>
            <a:endParaRPr lang="en-US" sz="2400" dirty="0"/>
          </a:p>
        </p:txBody>
      </p:sp>
      <p:sp>
        <p:nvSpPr>
          <p:cNvPr id="22" name="TextBox 21">
            <a:extLst>
              <a:ext uri="{FF2B5EF4-FFF2-40B4-BE49-F238E27FC236}">
                <a16:creationId xmlns="" xmlns:a16="http://schemas.microsoft.com/office/drawing/2014/main" id="{1F7FBDB4-DF0A-2F45-B96C-7DFA1B020A54}"/>
              </a:ext>
            </a:extLst>
          </p:cNvPr>
          <p:cNvSpPr txBox="1"/>
          <p:nvPr/>
        </p:nvSpPr>
        <p:spPr>
          <a:xfrm>
            <a:off x="5721103" y="3874106"/>
            <a:ext cx="1688996" cy="1477328"/>
          </a:xfrm>
          <a:prstGeom prst="rect">
            <a:avLst/>
          </a:prstGeom>
          <a:noFill/>
        </p:spPr>
        <p:txBody>
          <a:bodyPr wrap="square" rtlCol="0">
            <a:spAutoFit/>
          </a:bodyPr>
          <a:lstStyle/>
          <a:p>
            <a:endParaRPr lang="en-IE" dirty="0"/>
          </a:p>
          <a:p>
            <a:pPr algn="ctr"/>
            <a:r>
              <a:rPr lang="en-IE" sz="2400" dirty="0"/>
              <a:t>107 National Committees</a:t>
            </a:r>
            <a:endParaRPr lang="en-US" sz="2400" dirty="0"/>
          </a:p>
        </p:txBody>
      </p:sp>
      <p:pic>
        <p:nvPicPr>
          <p:cNvPr id="23" name="Picture 22">
            <a:extLst>
              <a:ext uri="{FF2B5EF4-FFF2-40B4-BE49-F238E27FC236}">
                <a16:creationId xmlns="" xmlns:a16="http://schemas.microsoft.com/office/drawing/2014/main" id="{31FA36F6-4BAA-AE4F-B80A-F694262316F2}"/>
              </a:ext>
            </a:extLst>
          </p:cNvPr>
          <p:cNvPicPr>
            <a:picLocks noChangeAspect="1"/>
          </p:cNvPicPr>
          <p:nvPr/>
        </p:nvPicPr>
        <p:blipFill>
          <a:blip r:embed="rId13"/>
          <a:stretch>
            <a:fillRect/>
          </a:stretch>
        </p:blipFill>
        <p:spPr>
          <a:xfrm>
            <a:off x="8904320" y="274706"/>
            <a:ext cx="2622129" cy="1468392"/>
          </a:xfrm>
          <a:prstGeom prst="rect">
            <a:avLst/>
          </a:prstGeom>
          <a:ln>
            <a:solidFill>
              <a:schemeClr val="tx2">
                <a:lumMod val="50000"/>
              </a:schemeClr>
            </a:solidFill>
          </a:ln>
        </p:spPr>
      </p:pic>
      <p:cxnSp>
        <p:nvCxnSpPr>
          <p:cNvPr id="24" name="Straight Arrow Connector 23">
            <a:extLst>
              <a:ext uri="{FF2B5EF4-FFF2-40B4-BE49-F238E27FC236}">
                <a16:creationId xmlns="" xmlns:a16="http://schemas.microsoft.com/office/drawing/2014/main" id="{FA3A6485-771C-AB41-90A3-0BFF9C08DD77}"/>
              </a:ext>
            </a:extLst>
          </p:cNvPr>
          <p:cNvCxnSpPr>
            <a:cxnSpLocks/>
          </p:cNvCxnSpPr>
          <p:nvPr/>
        </p:nvCxnSpPr>
        <p:spPr>
          <a:xfrm flipV="1">
            <a:off x="2000704" y="2420888"/>
            <a:ext cx="4896" cy="627298"/>
          </a:xfrm>
          <a:prstGeom prst="straightConnector1">
            <a:avLst/>
          </a:prstGeom>
          <a:ln w="38100">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 xmlns:a16="http://schemas.microsoft.com/office/drawing/2014/main" id="{ED741950-7A08-C84A-895E-3C8899D9C89C}"/>
              </a:ext>
            </a:extLst>
          </p:cNvPr>
          <p:cNvCxnSpPr>
            <a:cxnSpLocks/>
          </p:cNvCxnSpPr>
          <p:nvPr/>
        </p:nvCxnSpPr>
        <p:spPr>
          <a:xfrm flipV="1">
            <a:off x="5085212" y="2455128"/>
            <a:ext cx="0" cy="569557"/>
          </a:xfrm>
          <a:prstGeom prst="straightConnector1">
            <a:avLst/>
          </a:prstGeom>
          <a:ln w="38100">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 xmlns:a16="http://schemas.microsoft.com/office/drawing/2014/main" id="{D9A5639A-B68D-EE48-B93E-69E4D6A845C1}"/>
              </a:ext>
            </a:extLst>
          </p:cNvPr>
          <p:cNvCxnSpPr>
            <a:cxnSpLocks/>
          </p:cNvCxnSpPr>
          <p:nvPr/>
        </p:nvCxnSpPr>
        <p:spPr>
          <a:xfrm flipV="1">
            <a:off x="6427158" y="950358"/>
            <a:ext cx="2276389" cy="1"/>
          </a:xfrm>
          <a:prstGeom prst="straightConnector1">
            <a:avLst/>
          </a:prstGeom>
          <a:ln w="38100">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 xmlns:a16="http://schemas.microsoft.com/office/drawing/2014/main" id="{41650834-536A-154D-BD35-A7C55321EA5F}"/>
              </a:ext>
            </a:extLst>
          </p:cNvPr>
          <p:cNvSpPr/>
          <p:nvPr/>
        </p:nvSpPr>
        <p:spPr>
          <a:xfrm>
            <a:off x="9558741" y="2173476"/>
            <a:ext cx="2392151" cy="193412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 xmlns:a16="http://schemas.microsoft.com/office/drawing/2014/main" id="{B1370ED3-DEB6-C84A-91A9-F05EA9FC16FF}"/>
              </a:ext>
            </a:extLst>
          </p:cNvPr>
          <p:cNvSpPr txBox="1"/>
          <p:nvPr/>
        </p:nvSpPr>
        <p:spPr>
          <a:xfrm>
            <a:off x="9836729" y="2656770"/>
            <a:ext cx="2334097" cy="461665"/>
          </a:xfrm>
          <a:prstGeom prst="rect">
            <a:avLst/>
          </a:prstGeom>
          <a:noFill/>
        </p:spPr>
        <p:txBody>
          <a:bodyPr wrap="square" rtlCol="0">
            <a:spAutoFit/>
          </a:bodyPr>
          <a:lstStyle/>
          <a:p>
            <a:r>
              <a:rPr lang="en-US" sz="2400" dirty="0"/>
              <a:t>STATE PARTIES</a:t>
            </a:r>
          </a:p>
        </p:txBody>
      </p:sp>
      <p:cxnSp>
        <p:nvCxnSpPr>
          <p:cNvPr id="33" name="Straight Arrow Connector 32">
            <a:extLst>
              <a:ext uri="{FF2B5EF4-FFF2-40B4-BE49-F238E27FC236}">
                <a16:creationId xmlns="" xmlns:a16="http://schemas.microsoft.com/office/drawing/2014/main" id="{0968E61E-372D-2D43-8AFD-1D6AD36C3027}"/>
              </a:ext>
            </a:extLst>
          </p:cNvPr>
          <p:cNvCxnSpPr>
            <a:cxnSpLocks/>
          </p:cNvCxnSpPr>
          <p:nvPr/>
        </p:nvCxnSpPr>
        <p:spPr>
          <a:xfrm>
            <a:off x="8587532" y="3478914"/>
            <a:ext cx="918088" cy="0"/>
          </a:xfrm>
          <a:prstGeom prst="straightConnector1">
            <a:avLst/>
          </a:prstGeom>
          <a:ln w="38100">
            <a:solidFill>
              <a:srgbClr val="C00000"/>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 xmlns:a16="http://schemas.microsoft.com/office/drawing/2014/main" id="{1F0EDCAF-C56D-A545-99BD-BDEEE042E02B}"/>
              </a:ext>
            </a:extLst>
          </p:cNvPr>
          <p:cNvCxnSpPr>
            <a:cxnSpLocks/>
          </p:cNvCxnSpPr>
          <p:nvPr/>
        </p:nvCxnSpPr>
        <p:spPr>
          <a:xfrm flipH="1" flipV="1">
            <a:off x="6391810" y="2276915"/>
            <a:ext cx="3016558" cy="12707"/>
          </a:xfrm>
          <a:prstGeom prst="straightConnector1">
            <a:avLst/>
          </a:prstGeom>
          <a:ln w="38100">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 xmlns:a16="http://schemas.microsoft.com/office/drawing/2014/main" id="{C9F4C4DC-7D3F-B44B-B499-CC9C7AD98642}"/>
              </a:ext>
            </a:extLst>
          </p:cNvPr>
          <p:cNvCxnSpPr>
            <a:cxnSpLocks/>
          </p:cNvCxnSpPr>
          <p:nvPr/>
        </p:nvCxnSpPr>
        <p:spPr>
          <a:xfrm flipV="1">
            <a:off x="10742116" y="1772816"/>
            <a:ext cx="12700" cy="360040"/>
          </a:xfrm>
          <a:prstGeom prst="straightConnector1">
            <a:avLst/>
          </a:prstGeom>
          <a:ln w="38100">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 xmlns:a16="http://schemas.microsoft.com/office/drawing/2014/main" id="{ED741950-7A08-C84A-895E-3C8899D9C89C}"/>
              </a:ext>
            </a:extLst>
          </p:cNvPr>
          <p:cNvCxnSpPr>
            <a:cxnSpLocks/>
          </p:cNvCxnSpPr>
          <p:nvPr/>
        </p:nvCxnSpPr>
        <p:spPr>
          <a:xfrm flipH="1">
            <a:off x="3840990" y="4721630"/>
            <a:ext cx="636728" cy="6734"/>
          </a:xfrm>
          <a:prstGeom prst="straightConnector1">
            <a:avLst/>
          </a:prstGeom>
          <a:ln w="38100">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14"/>
          <a:stretch>
            <a:fillRect/>
          </a:stretch>
        </p:blipFill>
        <p:spPr>
          <a:xfrm>
            <a:off x="2643594" y="3368710"/>
            <a:ext cx="782911" cy="782911"/>
          </a:xfrm>
          <a:prstGeom prst="rect">
            <a:avLst/>
          </a:prstGeom>
        </p:spPr>
      </p:pic>
      <p:sp>
        <p:nvSpPr>
          <p:cNvPr id="50" name="Rectangle 49">
            <a:extLst>
              <a:ext uri="{FF2B5EF4-FFF2-40B4-BE49-F238E27FC236}">
                <a16:creationId xmlns="" xmlns:a16="http://schemas.microsoft.com/office/drawing/2014/main" id="{BAEF1576-11A8-9342-81CD-B7E005B5DC32}"/>
              </a:ext>
            </a:extLst>
          </p:cNvPr>
          <p:cNvSpPr/>
          <p:nvPr/>
        </p:nvSpPr>
        <p:spPr>
          <a:xfrm>
            <a:off x="9558740" y="4654125"/>
            <a:ext cx="2392151" cy="181797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0" name="Picture 59">
            <a:extLst>
              <a:ext uri="{FF2B5EF4-FFF2-40B4-BE49-F238E27FC236}">
                <a16:creationId xmlns="" xmlns:a16="http://schemas.microsoft.com/office/drawing/2014/main" id="{08961648-DE57-C842-9B2C-9DE25FA78ECF}"/>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b="-11034"/>
          <a:stretch/>
        </p:blipFill>
        <p:spPr>
          <a:xfrm>
            <a:off x="9865774" y="3236585"/>
            <a:ext cx="1783109" cy="484659"/>
          </a:xfrm>
          <a:prstGeom prst="rect">
            <a:avLst/>
          </a:prstGeom>
        </p:spPr>
      </p:pic>
      <p:cxnSp>
        <p:nvCxnSpPr>
          <p:cNvPr id="61" name="Straight Arrow Connector 60">
            <a:extLst>
              <a:ext uri="{FF2B5EF4-FFF2-40B4-BE49-F238E27FC236}">
                <a16:creationId xmlns="" xmlns:a16="http://schemas.microsoft.com/office/drawing/2014/main" id="{8F77BA15-4CC3-824E-8E06-8F18944FD5FB}"/>
              </a:ext>
            </a:extLst>
          </p:cNvPr>
          <p:cNvCxnSpPr>
            <a:cxnSpLocks/>
          </p:cNvCxnSpPr>
          <p:nvPr/>
        </p:nvCxnSpPr>
        <p:spPr>
          <a:xfrm flipV="1">
            <a:off x="10742116" y="4151621"/>
            <a:ext cx="0" cy="488068"/>
          </a:xfrm>
          <a:prstGeom prst="straightConnector1">
            <a:avLst/>
          </a:prstGeom>
          <a:ln w="38100">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 xmlns:a16="http://schemas.microsoft.com/office/drawing/2014/main" id="{7D83DC3B-9D75-CE46-BBAF-656C7B7BBA7A}"/>
              </a:ext>
            </a:extLst>
          </p:cNvPr>
          <p:cNvSpPr txBox="1"/>
          <p:nvPr/>
        </p:nvSpPr>
        <p:spPr>
          <a:xfrm>
            <a:off x="9762790" y="4767653"/>
            <a:ext cx="2040706" cy="830997"/>
          </a:xfrm>
          <a:prstGeom prst="rect">
            <a:avLst/>
          </a:prstGeom>
          <a:noFill/>
        </p:spPr>
        <p:txBody>
          <a:bodyPr wrap="square" rtlCol="0">
            <a:spAutoFit/>
          </a:bodyPr>
          <a:lstStyle/>
          <a:p>
            <a:pPr algn="ctr"/>
            <a:r>
              <a:rPr lang="en-US" sz="2400" dirty="0"/>
              <a:t>PROPERTIES / WHS</a:t>
            </a:r>
          </a:p>
        </p:txBody>
      </p:sp>
      <p:pic>
        <p:nvPicPr>
          <p:cNvPr id="64" name="Picture 63">
            <a:extLst>
              <a:ext uri="{FF2B5EF4-FFF2-40B4-BE49-F238E27FC236}">
                <a16:creationId xmlns="" xmlns:a16="http://schemas.microsoft.com/office/drawing/2014/main" id="{C6A557B9-2FC9-7D4D-BB86-38493CA9E01F}"/>
              </a:ext>
            </a:extLst>
          </p:cNvPr>
          <p:cNvPicPr>
            <a:picLocks noChangeAspect="1"/>
          </p:cNvPicPr>
          <p:nvPr/>
        </p:nvPicPr>
        <p:blipFill>
          <a:blip r:embed="rId16"/>
          <a:stretch>
            <a:fillRect/>
          </a:stretch>
        </p:blipFill>
        <p:spPr>
          <a:xfrm>
            <a:off x="10833766" y="5721605"/>
            <a:ext cx="1033353" cy="543343"/>
          </a:xfrm>
          <a:prstGeom prst="rect">
            <a:avLst/>
          </a:prstGeom>
        </p:spPr>
      </p:pic>
      <p:cxnSp>
        <p:nvCxnSpPr>
          <p:cNvPr id="62" name="Straight Arrow Connector 61">
            <a:extLst>
              <a:ext uri="{FF2B5EF4-FFF2-40B4-BE49-F238E27FC236}">
                <a16:creationId xmlns="" xmlns:a16="http://schemas.microsoft.com/office/drawing/2014/main" id="{67B167FF-FE7C-4A42-8029-1B56A9A0D6A9}"/>
              </a:ext>
            </a:extLst>
          </p:cNvPr>
          <p:cNvCxnSpPr>
            <a:cxnSpLocks/>
          </p:cNvCxnSpPr>
          <p:nvPr/>
        </p:nvCxnSpPr>
        <p:spPr>
          <a:xfrm>
            <a:off x="8587532" y="5430578"/>
            <a:ext cx="918088" cy="0"/>
          </a:xfrm>
          <a:prstGeom prst="straightConnector1">
            <a:avLst/>
          </a:prstGeom>
          <a:ln w="38100">
            <a:solidFill>
              <a:srgbClr val="C00000"/>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63" name="Picture 62">
            <a:extLst>
              <a:ext uri="{FF2B5EF4-FFF2-40B4-BE49-F238E27FC236}">
                <a16:creationId xmlns="" xmlns:a16="http://schemas.microsoft.com/office/drawing/2014/main" id="{9B903C39-BB96-5A4B-8A84-5CA4012FBB41}"/>
              </a:ext>
            </a:extLst>
          </p:cNvPr>
          <p:cNvPicPr>
            <a:picLocks noChangeAspect="1"/>
          </p:cNvPicPr>
          <p:nvPr/>
        </p:nvPicPr>
        <p:blipFill>
          <a:blip r:embed="rId17"/>
          <a:stretch>
            <a:fillRect/>
          </a:stretch>
        </p:blipFill>
        <p:spPr>
          <a:xfrm>
            <a:off x="9610219" y="5732932"/>
            <a:ext cx="1144596" cy="543343"/>
          </a:xfrm>
          <a:prstGeom prst="rect">
            <a:avLst/>
          </a:prstGeom>
        </p:spPr>
      </p:pic>
      <p:pic>
        <p:nvPicPr>
          <p:cNvPr id="70" name="Picture 69">
            <a:extLst>
              <a:ext uri="{FF2B5EF4-FFF2-40B4-BE49-F238E27FC236}">
                <a16:creationId xmlns="" xmlns:a16="http://schemas.microsoft.com/office/drawing/2014/main" id="{653DC776-0553-434C-B393-55BB8C6F4DC9}"/>
              </a:ext>
            </a:extLst>
          </p:cNvPr>
          <p:cNvPicPr>
            <a:picLocks noChangeAspect="1"/>
          </p:cNvPicPr>
          <p:nvPr/>
        </p:nvPicPr>
        <p:blipFill>
          <a:blip r:embed="rId18"/>
          <a:stretch>
            <a:fillRect/>
          </a:stretch>
        </p:blipFill>
        <p:spPr>
          <a:xfrm>
            <a:off x="1118120" y="872234"/>
            <a:ext cx="1075903" cy="1075903"/>
          </a:xfrm>
          <a:prstGeom prst="rect">
            <a:avLst/>
          </a:prstGeom>
        </p:spPr>
      </p:pic>
    </p:spTree>
    <p:extLst>
      <p:ext uri="{BB962C8B-B14F-4D97-AF65-F5344CB8AC3E}">
        <p14:creationId xmlns:p14="http://schemas.microsoft.com/office/powerpoint/2010/main" val="779117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A7BCDAD8-AB09-A642-B968-EB9A735075D6}"/>
              </a:ext>
            </a:extLst>
          </p:cNvPr>
          <p:cNvSpPr txBox="1"/>
          <p:nvPr/>
        </p:nvSpPr>
        <p:spPr>
          <a:xfrm>
            <a:off x="215516" y="25354"/>
            <a:ext cx="11760968" cy="10926068"/>
          </a:xfrm>
          <a:prstGeom prst="rect">
            <a:avLst/>
          </a:prstGeom>
          <a:noFill/>
        </p:spPr>
        <p:txBody>
          <a:bodyPr wrap="square" rtlCol="0">
            <a:spAutoFit/>
          </a:bodyPr>
          <a:lstStyle/>
          <a:p>
            <a:pPr algn="ctr"/>
            <a:r>
              <a:rPr lang="en-US" sz="2800" dirty="0">
                <a:solidFill>
                  <a:schemeClr val="bg1"/>
                </a:solidFill>
              </a:rPr>
              <a:t>QUESTIONNAIRE –</a:t>
            </a:r>
          </a:p>
          <a:p>
            <a:pPr algn="ctr"/>
            <a:r>
              <a:rPr lang="en-US" sz="2800" dirty="0">
                <a:solidFill>
                  <a:schemeClr val="bg1"/>
                </a:solidFill>
              </a:rPr>
              <a:t>Key Challenges identified</a:t>
            </a:r>
          </a:p>
          <a:p>
            <a:pPr marL="457200" indent="-457200">
              <a:spcBef>
                <a:spcPts val="1800"/>
              </a:spcBef>
              <a:buFont typeface="Arial" panose="020B0604020202020204" pitchFamily="34" charset="0"/>
              <a:buChar char="•"/>
            </a:pPr>
            <a:r>
              <a:rPr lang="en-IE" sz="2400" dirty="0">
                <a:solidFill>
                  <a:schemeClr val="bg1"/>
                </a:solidFill>
              </a:rPr>
              <a:t>Community / Stakeholders - multiple stakeholders (support of stakeholders, landowners, partners, differing local issues, ensuring continued support of stakeholders through lengthy process of WHS nomination). </a:t>
            </a:r>
          </a:p>
          <a:p>
            <a:pPr marL="457200" indent="-457200">
              <a:spcBef>
                <a:spcPts val="1800"/>
              </a:spcBef>
              <a:buFont typeface="Arial" panose="020B0604020202020204" pitchFamily="34" charset="0"/>
              <a:buChar char="•"/>
            </a:pPr>
            <a:r>
              <a:rPr lang="en-IE" sz="2400" dirty="0">
                <a:solidFill>
                  <a:schemeClr val="bg1"/>
                </a:solidFill>
              </a:rPr>
              <a:t>Organisational structures – who leads</a:t>
            </a:r>
          </a:p>
          <a:p>
            <a:pPr marL="457200" indent="-457200">
              <a:spcBef>
                <a:spcPts val="1800"/>
              </a:spcBef>
              <a:buFont typeface="Arial" panose="020B0604020202020204" pitchFamily="34" charset="0"/>
              <a:buChar char="•"/>
            </a:pPr>
            <a:r>
              <a:rPr lang="en-IE" sz="2400" dirty="0">
                <a:solidFill>
                  <a:schemeClr val="bg1"/>
                </a:solidFill>
              </a:rPr>
              <a:t>Serial nomination / transnational nomination </a:t>
            </a:r>
          </a:p>
          <a:p>
            <a:pPr marL="457200" indent="-457200">
              <a:spcBef>
                <a:spcPts val="1800"/>
              </a:spcBef>
              <a:buFont typeface="Arial" panose="020B0604020202020204" pitchFamily="34" charset="0"/>
              <a:buChar char="•"/>
            </a:pPr>
            <a:r>
              <a:rPr lang="en-IE" sz="2400" dirty="0">
                <a:solidFill>
                  <a:schemeClr val="bg1"/>
                </a:solidFill>
              </a:rPr>
              <a:t>Defining the site boundaries </a:t>
            </a:r>
          </a:p>
          <a:p>
            <a:pPr marL="457200" indent="-457200">
              <a:spcBef>
                <a:spcPts val="1800"/>
              </a:spcBef>
              <a:buFont typeface="Arial" panose="020B0604020202020204" pitchFamily="34" charset="0"/>
              <a:buChar char="•"/>
            </a:pPr>
            <a:r>
              <a:rPr lang="en-IE" sz="2400" dirty="0">
                <a:solidFill>
                  <a:schemeClr val="bg1"/>
                </a:solidFill>
              </a:rPr>
              <a:t>Management  - Management Planning; Resources; Effective management</a:t>
            </a:r>
          </a:p>
          <a:p>
            <a:pPr marL="457200" indent="-457200">
              <a:spcBef>
                <a:spcPts val="1800"/>
              </a:spcBef>
              <a:buFont typeface="Arial" panose="020B0604020202020204" pitchFamily="34" charset="0"/>
              <a:buChar char="•"/>
            </a:pPr>
            <a:r>
              <a:rPr lang="en-IE" sz="2400" dirty="0">
                <a:solidFill>
                  <a:schemeClr val="bg1"/>
                </a:solidFill>
              </a:rPr>
              <a:t>Resources (human and financial) to fully progress to World Heritage Site status / to protect and sustain the Outstanding Universal Value </a:t>
            </a:r>
          </a:p>
          <a:p>
            <a:pPr marL="457200" indent="-457200">
              <a:spcBef>
                <a:spcPts val="1800"/>
              </a:spcBef>
              <a:buFont typeface="Arial" panose="020B0604020202020204" pitchFamily="34" charset="0"/>
              <a:buChar char="•"/>
            </a:pPr>
            <a:r>
              <a:rPr lang="en-IE" sz="2400" dirty="0">
                <a:solidFill>
                  <a:schemeClr val="bg1"/>
                </a:solidFill>
              </a:rPr>
              <a:t> Unclear re level of resources (financial and expertise) available to assist county councils and state bodies in developing site nominations.</a:t>
            </a:r>
          </a:p>
          <a:p>
            <a:pPr marL="457200" indent="-457200">
              <a:spcBef>
                <a:spcPts val="1800"/>
              </a:spcBef>
              <a:buFont typeface="Arial" panose="020B0604020202020204" pitchFamily="34" charset="0"/>
              <a:buChar char="•"/>
            </a:pPr>
            <a:endParaRPr lang="en-US" sz="2800" dirty="0">
              <a:solidFill>
                <a:schemeClr val="bg1"/>
              </a:solidFill>
            </a:endParaRPr>
          </a:p>
          <a:p>
            <a:pPr algn="ctr">
              <a:spcBef>
                <a:spcPts val="1200"/>
              </a:spcBef>
            </a:pPr>
            <a:endParaRPr lang="en-US" sz="2800" dirty="0">
              <a:solidFill>
                <a:schemeClr val="bg1"/>
              </a:solidFill>
            </a:endParaRPr>
          </a:p>
          <a:p>
            <a:pPr marL="457200" indent="-457200">
              <a:lnSpc>
                <a:spcPct val="150000"/>
              </a:lnSpc>
              <a:spcBef>
                <a:spcPts val="1200"/>
              </a:spcBef>
              <a:buFont typeface="Arial" panose="020B0604020202020204" pitchFamily="34" charset="0"/>
              <a:buChar char="•"/>
            </a:pPr>
            <a:endParaRPr lang="en-US" sz="2800" dirty="0">
              <a:solidFill>
                <a:schemeClr val="bg1"/>
              </a:solidFill>
            </a:endParaRPr>
          </a:p>
          <a:p>
            <a:pPr marL="457200" indent="-457200">
              <a:lnSpc>
                <a:spcPct val="150000"/>
              </a:lnSpc>
              <a:spcBef>
                <a:spcPts val="1200"/>
              </a:spcBef>
              <a:buFont typeface="Arial" panose="020B0604020202020204" pitchFamily="34" charset="0"/>
              <a:buChar char="•"/>
            </a:pPr>
            <a:endParaRPr lang="en-US" sz="2800" dirty="0">
              <a:solidFill>
                <a:schemeClr val="bg1"/>
              </a:solidFill>
            </a:endParaRPr>
          </a:p>
          <a:p>
            <a:pPr marL="457200" indent="-457200">
              <a:spcBef>
                <a:spcPts val="1200"/>
              </a:spcBef>
              <a:buFont typeface="Arial" panose="020B0604020202020204" pitchFamily="34" charset="0"/>
              <a:buChar char="•"/>
            </a:pPr>
            <a:endParaRPr lang="en-US" sz="2800" dirty="0">
              <a:solidFill>
                <a:schemeClr val="bg1"/>
              </a:solidFill>
            </a:endParaRPr>
          </a:p>
          <a:p>
            <a:pPr>
              <a:spcBef>
                <a:spcPts val="1200"/>
              </a:spcBef>
            </a:pPr>
            <a:endParaRPr lang="en-US" sz="2800" dirty="0">
              <a:solidFill>
                <a:schemeClr val="bg1"/>
              </a:solidFill>
            </a:endParaRPr>
          </a:p>
          <a:p>
            <a:endParaRPr lang="en-US" dirty="0"/>
          </a:p>
        </p:txBody>
      </p:sp>
      <p:pic>
        <p:nvPicPr>
          <p:cNvPr id="4" name="Picture 3">
            <a:extLst>
              <a:ext uri="{FF2B5EF4-FFF2-40B4-BE49-F238E27FC236}">
                <a16:creationId xmlns="" xmlns:a16="http://schemas.microsoft.com/office/drawing/2014/main" id="{C890782B-8BA5-8049-8E0C-3F7AB7CFBE3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16243" y="6296542"/>
            <a:ext cx="2160241" cy="362869"/>
          </a:xfrm>
          <a:prstGeom prst="rect">
            <a:avLst/>
          </a:prstGeom>
        </p:spPr>
      </p:pic>
    </p:spTree>
    <p:extLst>
      <p:ext uri="{BB962C8B-B14F-4D97-AF65-F5344CB8AC3E}">
        <p14:creationId xmlns:p14="http://schemas.microsoft.com/office/powerpoint/2010/main" val="4289264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A7BCDAD8-AB09-A642-B968-EB9A735075D6}"/>
              </a:ext>
            </a:extLst>
          </p:cNvPr>
          <p:cNvSpPr txBox="1"/>
          <p:nvPr/>
        </p:nvSpPr>
        <p:spPr>
          <a:xfrm>
            <a:off x="252231" y="217784"/>
            <a:ext cx="11760968" cy="9079409"/>
          </a:xfrm>
          <a:prstGeom prst="rect">
            <a:avLst/>
          </a:prstGeom>
          <a:noFill/>
        </p:spPr>
        <p:txBody>
          <a:bodyPr wrap="square" rtlCol="0">
            <a:spAutoFit/>
          </a:bodyPr>
          <a:lstStyle/>
          <a:p>
            <a:pPr algn="ctr"/>
            <a:r>
              <a:rPr lang="en-US" sz="2800" dirty="0">
                <a:solidFill>
                  <a:schemeClr val="bg1"/>
                </a:solidFill>
              </a:rPr>
              <a:t>QUESTIONNAIRE –</a:t>
            </a:r>
          </a:p>
          <a:p>
            <a:pPr algn="ctr"/>
            <a:r>
              <a:rPr lang="en-US" sz="2800" dirty="0">
                <a:solidFill>
                  <a:schemeClr val="bg1"/>
                </a:solidFill>
              </a:rPr>
              <a:t>Issues to be addressed in workshop </a:t>
            </a:r>
          </a:p>
          <a:p>
            <a:pPr algn="ctr"/>
            <a:endParaRPr lang="en-US" sz="2800" dirty="0">
              <a:solidFill>
                <a:schemeClr val="bg1"/>
              </a:solidFill>
            </a:endParaRPr>
          </a:p>
          <a:p>
            <a:pPr marL="457200" indent="-457200">
              <a:spcBef>
                <a:spcPts val="1200"/>
              </a:spcBef>
              <a:buFont typeface="Arial" panose="020B0604020202020204" pitchFamily="34" charset="0"/>
              <a:buChar char="•"/>
            </a:pPr>
            <a:r>
              <a:rPr lang="en-US" sz="3200" dirty="0">
                <a:solidFill>
                  <a:schemeClr val="bg1"/>
                </a:solidFill>
              </a:rPr>
              <a:t>Serial Nominations – specific considerations, including transboundary, managing a bid with multiple stakeholders</a:t>
            </a:r>
          </a:p>
          <a:p>
            <a:pPr marL="457200" indent="-457200">
              <a:spcBef>
                <a:spcPts val="1200"/>
              </a:spcBef>
              <a:buFont typeface="Arial" panose="020B0604020202020204" pitchFamily="34" charset="0"/>
              <a:buChar char="•"/>
            </a:pPr>
            <a:r>
              <a:rPr lang="en-US" sz="3200" dirty="0">
                <a:solidFill>
                  <a:schemeClr val="bg1"/>
                </a:solidFill>
              </a:rPr>
              <a:t>Management Plan – key elements</a:t>
            </a:r>
          </a:p>
          <a:p>
            <a:pPr marL="457200" indent="-457200">
              <a:spcBef>
                <a:spcPts val="1200"/>
              </a:spcBef>
              <a:buFont typeface="Arial" panose="020B0604020202020204" pitchFamily="34" charset="0"/>
              <a:buChar char="•"/>
            </a:pPr>
            <a:r>
              <a:rPr lang="en-US" sz="3200" dirty="0">
                <a:solidFill>
                  <a:schemeClr val="bg1"/>
                </a:solidFill>
              </a:rPr>
              <a:t>Upstream process</a:t>
            </a:r>
          </a:p>
          <a:p>
            <a:pPr marL="457200" indent="-457200">
              <a:spcBef>
                <a:spcPts val="1200"/>
              </a:spcBef>
              <a:buFont typeface="Arial" panose="020B0604020202020204" pitchFamily="34" charset="0"/>
              <a:buChar char="•"/>
            </a:pPr>
            <a:r>
              <a:rPr lang="en-US" sz="3200" dirty="0">
                <a:solidFill>
                  <a:schemeClr val="bg1"/>
                </a:solidFill>
              </a:rPr>
              <a:t>Advice on supports/resources available in preparing application and after</a:t>
            </a:r>
          </a:p>
          <a:p>
            <a:pPr marL="457200" indent="-457200">
              <a:spcBef>
                <a:spcPts val="1200"/>
              </a:spcBef>
              <a:buFont typeface="Arial" panose="020B0604020202020204" pitchFamily="34" charset="0"/>
              <a:buChar char="•"/>
            </a:pPr>
            <a:r>
              <a:rPr lang="en-US" sz="3200" dirty="0">
                <a:solidFill>
                  <a:schemeClr val="bg1"/>
                </a:solidFill>
              </a:rPr>
              <a:t>Advice where significant development proposals in process</a:t>
            </a:r>
          </a:p>
          <a:p>
            <a:pPr marL="457200" indent="-457200">
              <a:spcBef>
                <a:spcPts val="1200"/>
              </a:spcBef>
              <a:buFont typeface="Arial" panose="020B0604020202020204" pitchFamily="34" charset="0"/>
              <a:buChar char="•"/>
            </a:pPr>
            <a:r>
              <a:rPr lang="en-US" sz="3200" dirty="0">
                <a:solidFill>
                  <a:schemeClr val="bg1"/>
                </a:solidFill>
              </a:rPr>
              <a:t>Discussion on benefits of WHS</a:t>
            </a:r>
          </a:p>
          <a:p>
            <a:pPr marL="457200" indent="-457200">
              <a:spcBef>
                <a:spcPts val="1200"/>
              </a:spcBef>
              <a:buFont typeface="Arial" panose="020B0604020202020204" pitchFamily="34" charset="0"/>
              <a:buChar char="•"/>
            </a:pPr>
            <a:endParaRPr lang="en-US" sz="2800" dirty="0">
              <a:solidFill>
                <a:schemeClr val="bg1"/>
              </a:solidFill>
            </a:endParaRPr>
          </a:p>
          <a:p>
            <a:pPr algn="ctr"/>
            <a:endParaRPr lang="en-US" sz="2800" dirty="0">
              <a:solidFill>
                <a:schemeClr val="bg1"/>
              </a:solidFill>
            </a:endParaRPr>
          </a:p>
          <a:p>
            <a:pPr marL="457200" indent="-457200">
              <a:lnSpc>
                <a:spcPct val="150000"/>
              </a:lnSpc>
              <a:buFont typeface="Arial" panose="020B0604020202020204" pitchFamily="34" charset="0"/>
              <a:buChar char="•"/>
            </a:pPr>
            <a:endParaRPr lang="en-US" sz="2000" dirty="0">
              <a:solidFill>
                <a:schemeClr val="bg1"/>
              </a:solidFill>
            </a:endParaRPr>
          </a:p>
          <a:p>
            <a:pPr marL="457200" indent="-457200">
              <a:lnSpc>
                <a:spcPct val="150000"/>
              </a:lnSpc>
              <a:buFont typeface="Arial" panose="020B0604020202020204" pitchFamily="34" charset="0"/>
              <a:buChar char="•"/>
            </a:pPr>
            <a:endParaRPr lang="en-US" sz="2000" dirty="0"/>
          </a:p>
          <a:p>
            <a:pPr marL="457200" indent="-457200">
              <a:buFont typeface="Arial" panose="020B0604020202020204" pitchFamily="34" charset="0"/>
              <a:buChar char="•"/>
            </a:pPr>
            <a:endParaRPr lang="en-US" sz="2000" dirty="0"/>
          </a:p>
          <a:p>
            <a:endParaRPr lang="en-US" sz="2000" dirty="0"/>
          </a:p>
          <a:p>
            <a:endParaRPr lang="en-US" dirty="0"/>
          </a:p>
        </p:txBody>
      </p:sp>
      <p:pic>
        <p:nvPicPr>
          <p:cNvPr id="4" name="Picture 3">
            <a:extLst>
              <a:ext uri="{FF2B5EF4-FFF2-40B4-BE49-F238E27FC236}">
                <a16:creationId xmlns="" xmlns:a16="http://schemas.microsoft.com/office/drawing/2014/main" id="{103FDC41-5E8E-BF4B-AFB8-B6052045575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16243" y="6296542"/>
            <a:ext cx="2160241" cy="362869"/>
          </a:xfrm>
          <a:prstGeom prst="rect">
            <a:avLst/>
          </a:prstGeom>
        </p:spPr>
      </p:pic>
    </p:spTree>
    <p:extLst>
      <p:ext uri="{BB962C8B-B14F-4D97-AF65-F5344CB8AC3E}">
        <p14:creationId xmlns:p14="http://schemas.microsoft.com/office/powerpoint/2010/main" val="2307305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A7BCDAD8-AB09-A642-B968-EB9A735075D6}"/>
              </a:ext>
            </a:extLst>
          </p:cNvPr>
          <p:cNvSpPr txBox="1"/>
          <p:nvPr/>
        </p:nvSpPr>
        <p:spPr>
          <a:xfrm>
            <a:off x="260445" y="139626"/>
            <a:ext cx="11760968" cy="9971961"/>
          </a:xfrm>
          <a:prstGeom prst="rect">
            <a:avLst/>
          </a:prstGeom>
          <a:noFill/>
        </p:spPr>
        <p:txBody>
          <a:bodyPr wrap="square" rtlCol="0">
            <a:spAutoFit/>
          </a:bodyPr>
          <a:lstStyle/>
          <a:p>
            <a:pPr algn="ctr"/>
            <a:r>
              <a:rPr lang="en-US" sz="2800" dirty="0">
                <a:solidFill>
                  <a:schemeClr val="bg1"/>
                </a:solidFill>
              </a:rPr>
              <a:t>QUESTIONNAIRE –</a:t>
            </a:r>
          </a:p>
          <a:p>
            <a:pPr algn="ctr"/>
            <a:r>
              <a:rPr lang="en-US" sz="2800" dirty="0">
                <a:solidFill>
                  <a:schemeClr val="bg1"/>
                </a:solidFill>
              </a:rPr>
              <a:t>Summary of needs identified </a:t>
            </a:r>
          </a:p>
          <a:p>
            <a:pPr algn="ctr"/>
            <a:endParaRPr lang="en-US" sz="2800" dirty="0">
              <a:solidFill>
                <a:schemeClr val="bg1"/>
              </a:solidFill>
            </a:endParaRPr>
          </a:p>
          <a:p>
            <a:pPr marL="342900" lvl="0" indent="-342900">
              <a:spcBef>
                <a:spcPts val="1200"/>
              </a:spcBef>
              <a:buFont typeface="Arial" panose="020B0604020202020204" pitchFamily="34" charset="0"/>
              <a:buChar char="•"/>
            </a:pPr>
            <a:r>
              <a:rPr lang="en-GB" sz="2400" dirty="0">
                <a:solidFill>
                  <a:schemeClr val="bg1"/>
                </a:solidFill>
              </a:rPr>
              <a:t>Advice- support role of Dept and role of LA and other bodies</a:t>
            </a:r>
            <a:endParaRPr lang="en-IE" sz="2400" dirty="0">
              <a:solidFill>
                <a:schemeClr val="bg1"/>
              </a:solidFill>
            </a:endParaRPr>
          </a:p>
          <a:p>
            <a:pPr marL="342900" lvl="0" indent="-342900">
              <a:spcBef>
                <a:spcPts val="1200"/>
              </a:spcBef>
              <a:buFont typeface="Arial" panose="020B0604020202020204" pitchFamily="34" charset="0"/>
              <a:buChar char="•"/>
            </a:pPr>
            <a:r>
              <a:rPr lang="en-GB" sz="2400" dirty="0">
                <a:solidFill>
                  <a:schemeClr val="bg1"/>
                </a:solidFill>
              </a:rPr>
              <a:t>A National Policy and Guidelines for World Heritage</a:t>
            </a:r>
            <a:endParaRPr lang="en-IE" sz="2400" dirty="0">
              <a:solidFill>
                <a:schemeClr val="bg1"/>
              </a:solidFill>
            </a:endParaRPr>
          </a:p>
          <a:p>
            <a:pPr marL="342900" lvl="0" indent="-342900">
              <a:spcBef>
                <a:spcPts val="1200"/>
              </a:spcBef>
              <a:buFont typeface="Arial" panose="020B0604020202020204" pitchFamily="34" charset="0"/>
              <a:buChar char="•"/>
            </a:pPr>
            <a:r>
              <a:rPr lang="en-GB" sz="2400" dirty="0">
                <a:solidFill>
                  <a:schemeClr val="bg1"/>
                </a:solidFill>
              </a:rPr>
              <a:t>Resources and technical assistance for Nomination Dossiers and Management Plans</a:t>
            </a:r>
            <a:endParaRPr lang="en-IE" sz="2400" dirty="0">
              <a:solidFill>
                <a:schemeClr val="bg1"/>
              </a:solidFill>
            </a:endParaRPr>
          </a:p>
          <a:p>
            <a:pPr marL="342900" lvl="0" indent="-342900">
              <a:spcBef>
                <a:spcPts val="1200"/>
              </a:spcBef>
              <a:buFont typeface="Arial" panose="020B0604020202020204" pitchFamily="34" charset="0"/>
              <a:buChar char="•"/>
            </a:pPr>
            <a:r>
              <a:rPr lang="en-GB" sz="2400" dirty="0">
                <a:solidFill>
                  <a:schemeClr val="bg1"/>
                </a:solidFill>
              </a:rPr>
              <a:t>Management Plans as key elements in content</a:t>
            </a:r>
            <a:endParaRPr lang="en-IE" sz="2400" dirty="0">
              <a:solidFill>
                <a:schemeClr val="bg1"/>
              </a:solidFill>
            </a:endParaRPr>
          </a:p>
          <a:p>
            <a:pPr marL="342900" lvl="0" indent="-342900">
              <a:spcBef>
                <a:spcPts val="1200"/>
              </a:spcBef>
              <a:buFont typeface="Arial" panose="020B0604020202020204" pitchFamily="34" charset="0"/>
              <a:buChar char="•"/>
            </a:pPr>
            <a:r>
              <a:rPr lang="en-GB" sz="2400" dirty="0">
                <a:solidFill>
                  <a:schemeClr val="bg1"/>
                </a:solidFill>
              </a:rPr>
              <a:t>Organisational and management arrangements especially for Serial Nominations</a:t>
            </a:r>
            <a:endParaRPr lang="en-IE" sz="2400" dirty="0">
              <a:solidFill>
                <a:schemeClr val="bg1"/>
              </a:solidFill>
            </a:endParaRPr>
          </a:p>
          <a:p>
            <a:pPr marL="342900" lvl="0" indent="-342900">
              <a:spcBef>
                <a:spcPts val="1200"/>
              </a:spcBef>
              <a:buFont typeface="Arial" panose="020B0604020202020204" pitchFamily="34" charset="0"/>
              <a:buChar char="•"/>
            </a:pPr>
            <a:r>
              <a:rPr lang="en-GB" sz="2400" dirty="0">
                <a:solidFill>
                  <a:schemeClr val="bg1"/>
                </a:solidFill>
              </a:rPr>
              <a:t>Serial Nominations  (including question of leadership)</a:t>
            </a:r>
            <a:endParaRPr lang="en-IE" sz="2400" dirty="0">
              <a:solidFill>
                <a:schemeClr val="bg1"/>
              </a:solidFill>
            </a:endParaRPr>
          </a:p>
          <a:p>
            <a:pPr marL="342900" lvl="0" indent="-342900">
              <a:spcBef>
                <a:spcPts val="1200"/>
              </a:spcBef>
              <a:buFont typeface="Arial" panose="020B0604020202020204" pitchFamily="34" charset="0"/>
              <a:buChar char="•"/>
            </a:pPr>
            <a:r>
              <a:rPr lang="en-GB" sz="2400" dirty="0">
                <a:solidFill>
                  <a:schemeClr val="bg1"/>
                </a:solidFill>
              </a:rPr>
              <a:t>Transnational Nominations alignment between jurisdictions</a:t>
            </a:r>
            <a:endParaRPr lang="en-IE" sz="2400" dirty="0">
              <a:solidFill>
                <a:schemeClr val="bg1"/>
              </a:solidFill>
            </a:endParaRPr>
          </a:p>
          <a:p>
            <a:pPr marL="342900" lvl="0" indent="-342900">
              <a:spcBef>
                <a:spcPts val="1200"/>
              </a:spcBef>
              <a:buFont typeface="Arial" panose="020B0604020202020204" pitchFamily="34" charset="0"/>
              <a:buChar char="•"/>
            </a:pPr>
            <a:r>
              <a:rPr lang="en-GB" sz="2400" dirty="0">
                <a:solidFill>
                  <a:schemeClr val="bg1"/>
                </a:solidFill>
              </a:rPr>
              <a:t>Drawing up Boundaries and identification of Buffer Zones</a:t>
            </a:r>
            <a:endParaRPr lang="en-IE" sz="2400" dirty="0">
              <a:solidFill>
                <a:schemeClr val="bg1"/>
              </a:solidFill>
            </a:endParaRPr>
          </a:p>
          <a:p>
            <a:pPr marL="342900" lvl="0" indent="-342900">
              <a:spcBef>
                <a:spcPts val="1200"/>
              </a:spcBef>
              <a:buFont typeface="Arial" panose="020B0604020202020204" pitchFamily="34" charset="0"/>
              <a:buChar char="•"/>
            </a:pPr>
            <a:r>
              <a:rPr lang="en-GB" sz="2400" dirty="0">
                <a:solidFill>
                  <a:schemeClr val="bg1"/>
                </a:solidFill>
              </a:rPr>
              <a:t>Stakeholder engagement especially for serial nominations</a:t>
            </a:r>
            <a:endParaRPr lang="en-IE" sz="2400" dirty="0">
              <a:solidFill>
                <a:schemeClr val="bg1"/>
              </a:solidFill>
            </a:endParaRPr>
          </a:p>
          <a:p>
            <a:pPr marL="342900" lvl="0" indent="-342900">
              <a:spcBef>
                <a:spcPts val="1200"/>
              </a:spcBef>
              <a:buFont typeface="Arial" panose="020B0604020202020204" pitchFamily="34" charset="0"/>
              <a:buChar char="•"/>
            </a:pPr>
            <a:r>
              <a:rPr lang="en-GB" sz="2400" dirty="0">
                <a:solidFill>
                  <a:schemeClr val="bg1"/>
                </a:solidFill>
              </a:rPr>
              <a:t>Discussion of benefits of World Heritage Status and any case studies</a:t>
            </a:r>
            <a:endParaRPr lang="en-IE" sz="2400" dirty="0">
              <a:solidFill>
                <a:schemeClr val="bg1"/>
              </a:solidFill>
            </a:endParaRPr>
          </a:p>
          <a:p>
            <a:pPr lvl="0">
              <a:spcBef>
                <a:spcPts val="1200"/>
              </a:spcBef>
            </a:pPr>
            <a:r>
              <a:rPr lang="en-GB" sz="2400" dirty="0">
                <a:solidFill>
                  <a:schemeClr val="bg1"/>
                </a:solidFill>
              </a:rPr>
              <a:t>Opportunities to learn from one and other</a:t>
            </a:r>
            <a:endParaRPr lang="en-IE" sz="2400" dirty="0">
              <a:solidFill>
                <a:schemeClr val="bg1"/>
              </a:solidFill>
            </a:endParaRPr>
          </a:p>
          <a:p>
            <a:pPr marL="457200" indent="-457200">
              <a:spcBef>
                <a:spcPts val="1200"/>
              </a:spcBef>
              <a:buFont typeface="Arial" panose="020B0604020202020204" pitchFamily="34" charset="0"/>
              <a:buChar char="•"/>
            </a:pPr>
            <a:endParaRPr lang="en-US" sz="2800" dirty="0">
              <a:solidFill>
                <a:schemeClr val="bg1"/>
              </a:solidFill>
            </a:endParaRPr>
          </a:p>
          <a:p>
            <a:pPr algn="ctr"/>
            <a:endParaRPr lang="en-US" sz="2800" dirty="0">
              <a:solidFill>
                <a:schemeClr val="bg1"/>
              </a:solidFill>
            </a:endParaRPr>
          </a:p>
          <a:p>
            <a:pPr marL="457200" indent="-457200">
              <a:lnSpc>
                <a:spcPct val="150000"/>
              </a:lnSpc>
              <a:buFont typeface="Arial" panose="020B0604020202020204" pitchFamily="34" charset="0"/>
              <a:buChar char="•"/>
            </a:pPr>
            <a:endParaRPr lang="en-US" sz="2000" dirty="0">
              <a:solidFill>
                <a:schemeClr val="bg1"/>
              </a:solidFill>
            </a:endParaRPr>
          </a:p>
          <a:p>
            <a:pPr marL="457200" indent="-457200">
              <a:lnSpc>
                <a:spcPct val="150000"/>
              </a:lnSpc>
              <a:buFont typeface="Arial" panose="020B0604020202020204" pitchFamily="34" charset="0"/>
              <a:buChar char="•"/>
            </a:pPr>
            <a:endParaRPr lang="en-US" sz="2000" dirty="0">
              <a:solidFill>
                <a:schemeClr val="bg1"/>
              </a:solidFill>
            </a:endParaRPr>
          </a:p>
          <a:p>
            <a:pPr marL="457200" indent="-457200">
              <a:buFont typeface="Arial" panose="020B0604020202020204" pitchFamily="34" charset="0"/>
              <a:buChar char="•"/>
            </a:pPr>
            <a:endParaRPr lang="en-US" sz="2000" dirty="0">
              <a:solidFill>
                <a:schemeClr val="bg1"/>
              </a:solidFill>
            </a:endParaRPr>
          </a:p>
          <a:p>
            <a:endParaRPr lang="en-US" sz="2000" dirty="0">
              <a:solidFill>
                <a:schemeClr val="bg1"/>
              </a:solidFill>
            </a:endParaRPr>
          </a:p>
          <a:p>
            <a:endParaRPr lang="en-US" dirty="0"/>
          </a:p>
        </p:txBody>
      </p:sp>
      <p:pic>
        <p:nvPicPr>
          <p:cNvPr id="4" name="Picture 3">
            <a:extLst>
              <a:ext uri="{FF2B5EF4-FFF2-40B4-BE49-F238E27FC236}">
                <a16:creationId xmlns="" xmlns:a16="http://schemas.microsoft.com/office/drawing/2014/main" id="{B922063F-C1F5-9D46-BE5C-7695A3C0F6A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16243" y="6296542"/>
            <a:ext cx="2160241" cy="362869"/>
          </a:xfrm>
          <a:prstGeom prst="rect">
            <a:avLst/>
          </a:prstGeom>
        </p:spPr>
      </p:pic>
    </p:spTree>
    <p:extLst>
      <p:ext uri="{BB962C8B-B14F-4D97-AF65-F5344CB8AC3E}">
        <p14:creationId xmlns:p14="http://schemas.microsoft.com/office/powerpoint/2010/main" val="39708472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9661</TotalTime>
  <Words>433</Words>
  <Application>Microsoft Office PowerPoint</Application>
  <PresentationFormat>Widescreen</PresentationFormat>
  <Paragraphs>123</Paragraphs>
  <Slides>13</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Department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Jacqui Donnelly</dc:creator>
  <cp:lastModifiedBy>Garry McDonagh</cp:lastModifiedBy>
  <cp:revision>140</cp:revision>
  <cp:lastPrinted>2020-01-23T19:52:02Z</cp:lastPrinted>
  <dcterms:created xsi:type="dcterms:W3CDTF">2015-05-12T10:07:20Z</dcterms:created>
  <dcterms:modified xsi:type="dcterms:W3CDTF">2020-09-10T14:09:21Z</dcterms:modified>
</cp:coreProperties>
</file>