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474" r:id="rId2"/>
    <p:sldId id="475" r:id="rId3"/>
    <p:sldId id="353" r:id="rId4"/>
    <p:sldId id="290" r:id="rId5"/>
    <p:sldId id="271" r:id="rId6"/>
    <p:sldId id="275" r:id="rId7"/>
    <p:sldId id="459" r:id="rId8"/>
    <p:sldId id="457" r:id="rId9"/>
    <p:sldId id="274" r:id="rId10"/>
    <p:sldId id="276" r:id="rId11"/>
    <p:sldId id="308" r:id="rId12"/>
    <p:sldId id="310" r:id="rId13"/>
    <p:sldId id="283" r:id="rId14"/>
    <p:sldId id="270" r:id="rId15"/>
    <p:sldId id="284" r:id="rId16"/>
    <p:sldId id="480" r:id="rId17"/>
    <p:sldId id="286" r:id="rId18"/>
    <p:sldId id="287" r:id="rId19"/>
    <p:sldId id="477" r:id="rId20"/>
    <p:sldId id="307" r:id="rId21"/>
    <p:sldId id="479" r:id="rId22"/>
    <p:sldId id="292" r:id="rId23"/>
    <p:sldId id="324" r:id="rId24"/>
    <p:sldId id="293" r:id="rId25"/>
    <p:sldId id="296" r:id="rId26"/>
    <p:sldId id="473" r:id="rId27"/>
    <p:sldId id="478" r:id="rId28"/>
    <p:sldId id="476" r:id="rId29"/>
    <p:sldId id="30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401"/>
    <p:restoredTop sz="96317"/>
  </p:normalViewPr>
  <p:slideViewPr>
    <p:cSldViewPr snapToGrid="0" snapToObjects="1">
      <p:cViewPr varScale="1">
        <p:scale>
          <a:sx n="70" d="100"/>
          <a:sy n="70" d="100"/>
        </p:scale>
        <p:origin x="176" y="60"/>
      </p:cViewPr>
      <p:guideLst/>
    </p:cSldViewPr>
  </p:slideViewPr>
  <p:notesTextViewPr>
    <p:cViewPr>
      <p:scale>
        <a:sx n="1" d="1"/>
        <a:sy n="1" d="1"/>
      </p:scale>
      <p:origin x="0" y="0"/>
    </p:cViewPr>
  </p:notesTextViewPr>
  <p:sorterViewPr>
    <p:cViewPr>
      <p:scale>
        <a:sx n="120" d="100"/>
        <a:sy n="120" d="100"/>
      </p:scale>
      <p:origin x="0" y="-9571"/>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1F973-9F15-984A-90B5-113DF219B894}" type="datetimeFigureOut">
              <a:rPr lang="en-US" smtClean="0"/>
              <a:t>9/10/2020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60FED6-6480-C94F-B041-B03E64C61770}" type="slidenum">
              <a:rPr lang="en-US" smtClean="0"/>
              <a:t>‹#›</a:t>
            </a:fld>
            <a:endParaRPr lang="en-US"/>
          </a:p>
        </p:txBody>
      </p:sp>
    </p:spTree>
    <p:extLst>
      <p:ext uri="{BB962C8B-B14F-4D97-AF65-F5344CB8AC3E}">
        <p14:creationId xmlns:p14="http://schemas.microsoft.com/office/powerpoint/2010/main" val="2134492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EB0173-6950-2240-88CD-09CC0818684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xmlns="" id="{DDF1FBF8-3DBB-D942-80C5-68A245DBF5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xmlns="" id="{A9BD2E04-E38B-EE4A-A8C3-214E6635EDCD}"/>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5" name="Footer Placeholder 4">
            <a:extLst>
              <a:ext uri="{FF2B5EF4-FFF2-40B4-BE49-F238E27FC236}">
                <a16:creationId xmlns:a16="http://schemas.microsoft.com/office/drawing/2014/main" xmlns="" id="{67F19ADC-CD37-8745-B569-CC22F10AB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646CE0A-2684-C94C-BF90-EED16F268618}"/>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240506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702156-BACB-D647-9C65-4E492CB32C9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ED010E28-DA81-2A4C-B3E0-3F29F0C7C18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12DB22F1-0AFF-6944-B58C-B985E160B044}"/>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5" name="Footer Placeholder 4">
            <a:extLst>
              <a:ext uri="{FF2B5EF4-FFF2-40B4-BE49-F238E27FC236}">
                <a16:creationId xmlns:a16="http://schemas.microsoft.com/office/drawing/2014/main" xmlns="" id="{46181C72-4BCA-2443-B5F3-001D4CDEF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F08A746-7003-6444-BBC8-A09EFB3CDF42}"/>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1901315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DEBB73A-BE70-2E43-9C90-867AEBE63BE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xmlns="" id="{9BDCEC87-4C95-404F-9D9B-B720DACC533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7B9056C5-E770-0147-B092-B2EA50969BCE}"/>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5" name="Footer Placeholder 4">
            <a:extLst>
              <a:ext uri="{FF2B5EF4-FFF2-40B4-BE49-F238E27FC236}">
                <a16:creationId xmlns:a16="http://schemas.microsoft.com/office/drawing/2014/main" xmlns="" id="{7A46C254-2F52-7944-9872-1CFD0392C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6C21441-C727-864B-A304-093EEE3C6461}"/>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3315369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F14025-4B51-B345-8BFA-F3630DDABBC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B9D06836-955A-6E48-9BCF-ABB9364DF3E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AABE359B-69C5-C044-AD0D-997354E057C9}"/>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5" name="Footer Placeholder 4">
            <a:extLst>
              <a:ext uri="{FF2B5EF4-FFF2-40B4-BE49-F238E27FC236}">
                <a16:creationId xmlns:a16="http://schemas.microsoft.com/office/drawing/2014/main" xmlns="" id="{DEA07B9F-5976-2342-A655-97906BF2A4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CB386B6-7E1F-0B43-AF5D-0F59D61F810B}"/>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356478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5FEB04-94FD-A344-957B-F0F244F3C34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xmlns="" id="{C6A798AB-CCD0-8F4E-B1C2-0A7B4FBEA4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CD915DCF-6B53-FF4B-BAC5-B77BFF2FFA86}"/>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5" name="Footer Placeholder 4">
            <a:extLst>
              <a:ext uri="{FF2B5EF4-FFF2-40B4-BE49-F238E27FC236}">
                <a16:creationId xmlns:a16="http://schemas.microsoft.com/office/drawing/2014/main" xmlns="" id="{708D1235-A9FE-8E4B-A180-8E72323383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DC30F88-EBDD-BC47-9570-DFCF80C2F9F8}"/>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2098027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CD3A35-EA0E-EC4B-9A9E-509E8F12D8E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CC62DAD2-4D00-0C47-97FF-B3D6AC70108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xmlns="" id="{6603ABA8-381B-2E40-A7C4-4DAFBC4BC57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xmlns="" id="{3B4AC17F-3F62-7C4E-A1AE-997BEF13B077}"/>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6" name="Footer Placeholder 5">
            <a:extLst>
              <a:ext uri="{FF2B5EF4-FFF2-40B4-BE49-F238E27FC236}">
                <a16:creationId xmlns:a16="http://schemas.microsoft.com/office/drawing/2014/main" xmlns="" id="{4983C313-A091-114B-BFF7-0B94C0EEF9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B50C955-8D88-4247-BE02-58D5E4749B63}"/>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318086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CA2C26-2518-D54F-B192-7FACE34252E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740C63BA-B9DF-AB46-A697-B1BDE9FC87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B492C88E-CBC3-7946-836B-D3277D88558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xmlns="" id="{A32BC2D7-3DA2-AD48-BCB7-5A2C2D530B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FDF9C3FD-CCF8-E647-901D-388AD49CB1C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xmlns="" id="{9ACD114A-CEBA-8C4F-A653-E9A66EBF2041}"/>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8" name="Footer Placeholder 7">
            <a:extLst>
              <a:ext uri="{FF2B5EF4-FFF2-40B4-BE49-F238E27FC236}">
                <a16:creationId xmlns:a16="http://schemas.microsoft.com/office/drawing/2014/main" xmlns="" id="{26344949-1550-8C41-B4E9-AE86AB783F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8E97DAA3-F2AF-2A40-8AB4-B30DDDF265B7}"/>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1833040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016B7E-1CDD-004D-9C95-ED257F5E6F5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xmlns="" id="{8BC40B4F-C9B7-B742-A677-699AA4FF3278}"/>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4" name="Footer Placeholder 3">
            <a:extLst>
              <a:ext uri="{FF2B5EF4-FFF2-40B4-BE49-F238E27FC236}">
                <a16:creationId xmlns:a16="http://schemas.microsoft.com/office/drawing/2014/main" xmlns="" id="{0A56C2D6-495A-DB4D-A9B7-AABD38EB21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7BD0DE0-F37D-5446-9C4D-FCEB09CF7499}"/>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972815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DFA8ED6-F24F-5E4C-A589-3BB024A8EF92}"/>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3" name="Footer Placeholder 2">
            <a:extLst>
              <a:ext uri="{FF2B5EF4-FFF2-40B4-BE49-F238E27FC236}">
                <a16:creationId xmlns:a16="http://schemas.microsoft.com/office/drawing/2014/main" xmlns="" id="{A3927DFF-944F-1B43-830D-3D316E4348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3769FFC-C4FD-2749-92BD-747DF0482FE7}"/>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1311248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19D2D3-723E-AF4E-84C4-15EBABB82C0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xmlns="" id="{3FBBCF1C-84E7-8744-B5E0-CE378C1416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xmlns="" id="{07E69E8E-9D84-5A41-84DD-E2CB6A0EDC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77F59176-EBD9-824A-91CE-90ABE97E491C}"/>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6" name="Footer Placeholder 5">
            <a:extLst>
              <a:ext uri="{FF2B5EF4-FFF2-40B4-BE49-F238E27FC236}">
                <a16:creationId xmlns:a16="http://schemas.microsoft.com/office/drawing/2014/main" xmlns="" id="{23672A4A-2531-FE4E-8990-03F044F738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B20B74E-2F82-464A-AEC6-8E35265054FC}"/>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1101481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9A5181-37E8-F840-8F80-F0FFBB9C7A9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xmlns="" id="{74042028-0D79-074C-A77D-AA95A6EA2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AC52161-3044-D44F-B4F6-C0FE7402BE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F9AF057D-7A37-BB48-A79E-9E9020BDB141}"/>
              </a:ext>
            </a:extLst>
          </p:cNvPr>
          <p:cNvSpPr>
            <a:spLocks noGrp="1"/>
          </p:cNvSpPr>
          <p:nvPr>
            <p:ph type="dt" sz="half" idx="10"/>
          </p:nvPr>
        </p:nvSpPr>
        <p:spPr/>
        <p:txBody>
          <a:bodyPr/>
          <a:lstStyle/>
          <a:p>
            <a:fld id="{62D6221B-8DE1-534E-9DE5-0EA3C3BE3E2C}" type="datetimeFigureOut">
              <a:rPr lang="en-US" smtClean="0"/>
              <a:t>9/10/2020</a:t>
            </a:fld>
            <a:endParaRPr lang="en-US"/>
          </a:p>
        </p:txBody>
      </p:sp>
      <p:sp>
        <p:nvSpPr>
          <p:cNvPr id="6" name="Footer Placeholder 5">
            <a:extLst>
              <a:ext uri="{FF2B5EF4-FFF2-40B4-BE49-F238E27FC236}">
                <a16:creationId xmlns:a16="http://schemas.microsoft.com/office/drawing/2014/main" xmlns="" id="{BD215FCB-70F2-4C41-900A-799360A274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F6B3AA2-E968-6744-9090-44BB1BC14F3E}"/>
              </a:ext>
            </a:extLst>
          </p:cNvPr>
          <p:cNvSpPr>
            <a:spLocks noGrp="1"/>
          </p:cNvSpPr>
          <p:nvPr>
            <p:ph type="sldNum" sz="quarter" idx="12"/>
          </p:nvPr>
        </p:nvSpPr>
        <p:spPr/>
        <p:txBody>
          <a:bodyPr/>
          <a:lstStyle/>
          <a:p>
            <a:fld id="{0BF5DE44-EF02-824F-AA93-77D66F718735}" type="slidenum">
              <a:rPr lang="en-US" smtClean="0"/>
              <a:t>‹#›</a:t>
            </a:fld>
            <a:endParaRPr lang="en-US"/>
          </a:p>
        </p:txBody>
      </p:sp>
    </p:spTree>
    <p:extLst>
      <p:ext uri="{BB962C8B-B14F-4D97-AF65-F5344CB8AC3E}">
        <p14:creationId xmlns:p14="http://schemas.microsoft.com/office/powerpoint/2010/main" val="1965322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58A8DCF-FC03-7046-B882-5F11717CF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xmlns="" id="{5B0BB0AE-76C8-8D48-A73D-0B70A795CF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xmlns="" id="{6FC0060A-8CCC-614D-AB47-655C1DAF08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6221B-8DE1-534E-9DE5-0EA3C3BE3E2C}" type="datetimeFigureOut">
              <a:rPr lang="en-US" smtClean="0"/>
              <a:t>9/10/2020</a:t>
            </a:fld>
            <a:endParaRPr lang="en-US"/>
          </a:p>
        </p:txBody>
      </p:sp>
      <p:sp>
        <p:nvSpPr>
          <p:cNvPr id="5" name="Footer Placeholder 4">
            <a:extLst>
              <a:ext uri="{FF2B5EF4-FFF2-40B4-BE49-F238E27FC236}">
                <a16:creationId xmlns:a16="http://schemas.microsoft.com/office/drawing/2014/main" xmlns="" id="{E0562B65-6881-0D49-961F-32B5A7F493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D56F427A-1423-2F4B-9FCA-B941A9AFF5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5DE44-EF02-824F-AA93-77D66F718735}" type="slidenum">
              <a:rPr lang="en-US" smtClean="0"/>
              <a:t>‹#›</a:t>
            </a:fld>
            <a:endParaRPr lang="en-US"/>
          </a:p>
        </p:txBody>
      </p:sp>
    </p:spTree>
    <p:extLst>
      <p:ext uri="{BB962C8B-B14F-4D97-AF65-F5344CB8AC3E}">
        <p14:creationId xmlns:p14="http://schemas.microsoft.com/office/powerpoint/2010/main" val="160000827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4E88FD-358E-C847-ACBF-A63A316195C7}"/>
              </a:ext>
            </a:extLst>
          </p:cNvPr>
          <p:cNvSpPr>
            <a:spLocks noGrp="1"/>
          </p:cNvSpPr>
          <p:nvPr>
            <p:ph type="title"/>
          </p:nvPr>
        </p:nvSpPr>
        <p:spPr>
          <a:xfrm>
            <a:off x="838200" y="365125"/>
            <a:ext cx="10515600" cy="3072667"/>
          </a:xfrm>
        </p:spPr>
        <p:txBody>
          <a:bodyPr>
            <a:normAutofit/>
          </a:bodyPr>
          <a:lstStyle/>
          <a:p>
            <a:pPr algn="ctr"/>
            <a:r>
              <a:rPr lang="en-US" b="1" dirty="0" smtClean="0">
                <a:solidFill>
                  <a:srgbClr val="002060"/>
                </a:solidFill>
                <a:latin typeface="+mn-lt"/>
                <a:cs typeface="Times New Roman" panose="02020603050405020304" pitchFamily="18" charset="0"/>
              </a:rPr>
              <a:t>World Heritage Online Webinar</a:t>
            </a:r>
            <a:r>
              <a:rPr lang="en-US" sz="4000" dirty="0" smtClean="0">
                <a:solidFill>
                  <a:srgbClr val="002060"/>
                </a:solidFill>
                <a:latin typeface="+mn-lt"/>
                <a:cs typeface="Times New Roman" panose="02020603050405020304" pitchFamily="18" charset="0"/>
              </a:rPr>
              <a:t/>
            </a:r>
            <a:br>
              <a:rPr lang="en-US" sz="4000" dirty="0" smtClean="0">
                <a:solidFill>
                  <a:srgbClr val="002060"/>
                </a:solidFill>
                <a:latin typeface="+mn-lt"/>
                <a:cs typeface="Times New Roman" panose="02020603050405020304" pitchFamily="18" charset="0"/>
              </a:rPr>
            </a:br>
            <a:r>
              <a:rPr lang="en-US" sz="4000" dirty="0" smtClean="0">
                <a:solidFill>
                  <a:srgbClr val="002060"/>
                </a:solidFill>
                <a:latin typeface="+mn-lt"/>
                <a:cs typeface="Times New Roman" panose="02020603050405020304" pitchFamily="18" charset="0"/>
              </a:rPr>
              <a:t/>
            </a:r>
            <a:br>
              <a:rPr lang="en-US" sz="4000" dirty="0" smtClean="0">
                <a:solidFill>
                  <a:srgbClr val="002060"/>
                </a:solidFill>
                <a:latin typeface="+mn-lt"/>
                <a:cs typeface="Times New Roman" panose="02020603050405020304" pitchFamily="18" charset="0"/>
              </a:rPr>
            </a:br>
            <a:r>
              <a:rPr lang="en-US" sz="4000" dirty="0" smtClean="0">
                <a:solidFill>
                  <a:srgbClr val="002060"/>
                </a:solidFill>
                <a:latin typeface="+mn-lt"/>
                <a:cs typeface="Times New Roman" panose="02020603050405020304" pitchFamily="18" charset="0"/>
              </a:rPr>
              <a:t>Dept. of Culture, Heritage &amp; the Gaeltacht </a:t>
            </a:r>
            <a:br>
              <a:rPr lang="en-US" sz="4000" dirty="0" smtClean="0">
                <a:solidFill>
                  <a:srgbClr val="002060"/>
                </a:solidFill>
                <a:latin typeface="+mn-lt"/>
                <a:cs typeface="Times New Roman" panose="02020603050405020304" pitchFamily="18" charset="0"/>
              </a:rPr>
            </a:br>
            <a:r>
              <a:rPr lang="en-US" sz="4000" dirty="0" smtClean="0">
                <a:solidFill>
                  <a:srgbClr val="002060"/>
                </a:solidFill>
                <a:latin typeface="+mn-lt"/>
                <a:cs typeface="Times New Roman" panose="02020603050405020304" pitchFamily="18" charset="0"/>
              </a:rPr>
              <a:t>in Partnership with ICOMOS Ireland</a:t>
            </a:r>
            <a:br>
              <a:rPr lang="en-US" sz="4000" dirty="0" smtClean="0">
                <a:solidFill>
                  <a:srgbClr val="002060"/>
                </a:solidFill>
                <a:latin typeface="+mn-lt"/>
                <a:cs typeface="Times New Roman" panose="02020603050405020304" pitchFamily="18" charset="0"/>
              </a:rPr>
            </a:br>
            <a:r>
              <a:rPr lang="en-US" sz="3600" dirty="0" smtClean="0">
                <a:solidFill>
                  <a:srgbClr val="002060"/>
                </a:solidFill>
                <a:latin typeface="+mn-lt"/>
                <a:cs typeface="Times New Roman" panose="02020603050405020304" pitchFamily="18" charset="0"/>
              </a:rPr>
              <a:t>18</a:t>
            </a:r>
            <a:r>
              <a:rPr lang="en-US" sz="3600" baseline="30000" dirty="0" smtClean="0">
                <a:solidFill>
                  <a:srgbClr val="002060"/>
                </a:solidFill>
                <a:latin typeface="+mn-lt"/>
                <a:cs typeface="Times New Roman" panose="02020603050405020304" pitchFamily="18" charset="0"/>
              </a:rPr>
              <a:t>th</a:t>
            </a:r>
            <a:r>
              <a:rPr lang="en-US" sz="3600" dirty="0" smtClean="0">
                <a:solidFill>
                  <a:srgbClr val="002060"/>
                </a:solidFill>
                <a:latin typeface="+mn-lt"/>
                <a:cs typeface="Times New Roman" panose="02020603050405020304" pitchFamily="18" charset="0"/>
              </a:rPr>
              <a:t>. June 2020</a:t>
            </a:r>
            <a:endParaRPr lang="en-US" sz="3600" dirty="0">
              <a:solidFill>
                <a:srgbClr val="002060"/>
              </a:solidFill>
              <a:latin typeface="+mn-lt"/>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A322A0E-E692-3A4F-BD7E-CC0791A2F01C}"/>
              </a:ext>
            </a:extLst>
          </p:cNvPr>
          <p:cNvSpPr>
            <a:spLocks noGrp="1"/>
          </p:cNvSpPr>
          <p:nvPr>
            <p:ph idx="1"/>
          </p:nvPr>
        </p:nvSpPr>
        <p:spPr>
          <a:xfrm>
            <a:off x="838200" y="4809392"/>
            <a:ext cx="10515600" cy="1367570"/>
          </a:xfrm>
        </p:spPr>
        <p:txBody>
          <a:bodyPr>
            <a:normAutofit/>
          </a:bodyPr>
          <a:lstStyle/>
          <a:p>
            <a:pPr marL="0" indent="0">
              <a:buNone/>
            </a:pPr>
            <a:r>
              <a:rPr lang="en-US" sz="2000" dirty="0" smtClean="0">
                <a:solidFill>
                  <a:srgbClr val="FFFF00"/>
                </a:solidFill>
                <a:cs typeface="Times New Roman" panose="02020603050405020304" pitchFamily="18" charset="0"/>
              </a:rPr>
              <a:t>Grellan D. Rourke, </a:t>
            </a:r>
          </a:p>
          <a:p>
            <a:pPr marL="0" indent="0">
              <a:buNone/>
            </a:pPr>
            <a:r>
              <a:rPr lang="en-US" sz="2000" dirty="0" smtClean="0">
                <a:solidFill>
                  <a:srgbClr val="FFFF00"/>
                </a:solidFill>
                <a:cs typeface="Times New Roman" panose="02020603050405020304" pitchFamily="18" charset="0"/>
              </a:rPr>
              <a:t>Vice-President (Europe) ICOMOS International,</a:t>
            </a:r>
          </a:p>
          <a:p>
            <a:pPr marL="0" indent="0">
              <a:buNone/>
            </a:pPr>
            <a:r>
              <a:rPr lang="en-US" sz="2000" dirty="0" smtClean="0">
                <a:solidFill>
                  <a:srgbClr val="FFFF00"/>
                </a:solidFill>
                <a:cs typeface="Times New Roman" panose="02020603050405020304" pitchFamily="18" charset="0"/>
              </a:rPr>
              <a:t>Member of ICOMOS WH Evaluation Panel</a:t>
            </a:r>
            <a:endParaRPr lang="en-US" sz="2000" dirty="0">
              <a:solidFill>
                <a:srgbClr val="FFFF00"/>
              </a:solidFill>
              <a:cs typeface="Times New Roman" panose="02020603050405020304"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7394331" y="5222631"/>
            <a:ext cx="4123592" cy="677007"/>
          </a:xfrm>
          <a:prstGeom prst="rect">
            <a:avLst/>
          </a:prstGeom>
        </p:spPr>
      </p:pic>
    </p:spTree>
    <p:extLst>
      <p:ext uri="{BB962C8B-B14F-4D97-AF65-F5344CB8AC3E}">
        <p14:creationId xmlns:p14="http://schemas.microsoft.com/office/powerpoint/2010/main" val="122472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6768" y="223367"/>
            <a:ext cx="8792308" cy="1296143"/>
          </a:xfrm>
        </p:spPr>
        <p:txBody>
          <a:bodyPr>
            <a:normAutofit fontScale="90000"/>
          </a:bodyPr>
          <a:lstStyle/>
          <a:p>
            <a:r>
              <a:rPr lang="en-IE" sz="5300" b="1" dirty="0">
                <a:solidFill>
                  <a:srgbClr val="002060"/>
                </a:solidFill>
                <a:latin typeface="Calibri" panose="020F0502020204030204" pitchFamily="34" charset="0"/>
                <a:cs typeface="Calibri" panose="020F0502020204030204" pitchFamily="34" charset="0"/>
              </a:rPr>
              <a:t>Boundaries </a:t>
            </a:r>
            <a:r>
              <a:rPr lang="en-IE" sz="5300" dirty="0" smtClean="0">
                <a:solidFill>
                  <a:srgbClr val="002060"/>
                </a:solidFill>
                <a:latin typeface="Calibri" panose="020F0502020204030204" pitchFamily="34" charset="0"/>
                <a:cs typeface="Calibri" panose="020F0502020204030204" pitchFamily="34" charset="0"/>
              </a:rPr>
              <a:t> </a:t>
            </a:r>
            <a:r>
              <a:rPr lang="en-IE" sz="3600" dirty="0" smtClean="0">
                <a:solidFill>
                  <a:srgbClr val="002060"/>
                </a:solidFill>
                <a:latin typeface="Calibri" panose="020F0502020204030204" pitchFamily="34" charset="0"/>
                <a:cs typeface="Calibri" panose="020F0502020204030204" pitchFamily="34" charset="0"/>
              </a:rPr>
              <a:t/>
            </a:r>
            <a:br>
              <a:rPr lang="en-IE" sz="3600" dirty="0" smtClean="0">
                <a:solidFill>
                  <a:srgbClr val="002060"/>
                </a:solidFill>
                <a:latin typeface="Calibri" panose="020F0502020204030204" pitchFamily="34" charset="0"/>
                <a:cs typeface="Calibri" panose="020F0502020204030204" pitchFamily="34" charset="0"/>
              </a:rPr>
            </a:br>
            <a:r>
              <a:rPr lang="en-IE" sz="3600" dirty="0" smtClean="0">
                <a:solidFill>
                  <a:srgbClr val="002060"/>
                </a:solidFill>
                <a:latin typeface="Calibri" panose="020F0502020204030204" pitchFamily="34" charset="0"/>
                <a:cs typeface="Calibri" panose="020F0502020204030204" pitchFamily="34" charset="0"/>
              </a:rPr>
              <a:t>it </a:t>
            </a:r>
            <a:r>
              <a:rPr lang="en-IE" sz="3600" dirty="0">
                <a:solidFill>
                  <a:srgbClr val="002060"/>
                </a:solidFill>
                <a:latin typeface="Calibri" panose="020F0502020204030204" pitchFamily="34" charset="0"/>
                <a:cs typeface="Calibri" panose="020F0502020204030204" pitchFamily="34" charset="0"/>
              </a:rPr>
              <a:t>is important to get </a:t>
            </a:r>
            <a:r>
              <a:rPr lang="en-IE" sz="3600" dirty="0" smtClean="0">
                <a:solidFill>
                  <a:srgbClr val="002060"/>
                </a:solidFill>
                <a:latin typeface="Calibri" panose="020F0502020204030204" pitchFamily="34" charset="0"/>
                <a:cs typeface="Calibri" panose="020F0502020204030204" pitchFamily="34" charset="0"/>
              </a:rPr>
              <a:t>it right</a:t>
            </a:r>
            <a:endParaRPr lang="en-IE" sz="3600" dirty="0">
              <a:solidFill>
                <a:srgbClr val="002060"/>
              </a:solidFill>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617785" y="1863969"/>
            <a:ext cx="8818684" cy="3763108"/>
          </a:xfrm>
        </p:spPr>
        <p:txBody>
          <a:bodyPr>
            <a:normAutofit lnSpcReduction="10000"/>
          </a:bodyPr>
          <a:lstStyle/>
          <a:p>
            <a:pPr algn="l">
              <a:defRPr/>
            </a:pPr>
            <a:r>
              <a:rPr lang="en-GB" sz="3600" b="1" dirty="0">
                <a:solidFill>
                  <a:srgbClr val="002060"/>
                </a:solidFill>
                <a:cs typeface="Times New Roman" pitchFamily="18" charset="0"/>
              </a:rPr>
              <a:t>Modifications to the </a:t>
            </a:r>
            <a:r>
              <a:rPr lang="en-GB" sz="3600" b="1" dirty="0" smtClean="0">
                <a:solidFill>
                  <a:srgbClr val="002060"/>
                </a:solidFill>
                <a:cs typeface="Times New Roman" pitchFamily="18" charset="0"/>
              </a:rPr>
              <a:t>boundaries later</a:t>
            </a:r>
            <a:endParaRPr lang="en-GB" sz="3600" b="1" dirty="0">
              <a:solidFill>
                <a:srgbClr val="002060"/>
              </a:solidFill>
              <a:cs typeface="Times New Roman" pitchFamily="18" charset="0"/>
            </a:endParaRPr>
          </a:p>
          <a:p>
            <a:pPr algn="l">
              <a:defRPr/>
            </a:pPr>
            <a:endParaRPr lang="en-US" dirty="0">
              <a:solidFill>
                <a:schemeClr val="tx1"/>
              </a:solidFill>
              <a:cs typeface="Times New Roman" pitchFamily="18" charset="0"/>
            </a:endParaRPr>
          </a:p>
          <a:p>
            <a:pPr marL="342900" indent="-342900" algn="l">
              <a:buFont typeface="Arial" panose="020B0604020202020204" pitchFamily="34" charset="0"/>
              <a:buChar char="•"/>
              <a:defRPr/>
            </a:pPr>
            <a:r>
              <a:rPr lang="en-US" b="1" dirty="0">
                <a:solidFill>
                  <a:srgbClr val="FFFF00"/>
                </a:solidFill>
                <a:cs typeface="Times New Roman" pitchFamily="18" charset="0"/>
              </a:rPr>
              <a:t>Minor modifications:</a:t>
            </a:r>
            <a:endParaRPr lang="en-GB" b="1" dirty="0">
              <a:solidFill>
                <a:srgbClr val="FFFF00"/>
              </a:solidFill>
              <a:cs typeface="Times New Roman" pitchFamily="18" charset="0"/>
            </a:endParaRPr>
          </a:p>
          <a:p>
            <a:pPr algn="l">
              <a:defRPr/>
            </a:pPr>
            <a:r>
              <a:rPr lang="en-US" dirty="0" smtClean="0">
                <a:solidFill>
                  <a:schemeClr val="tx1"/>
                </a:solidFill>
                <a:cs typeface="Times New Roman" pitchFamily="18" charset="0"/>
              </a:rPr>
              <a:t>	Do </a:t>
            </a:r>
            <a:r>
              <a:rPr lang="en-US" dirty="0">
                <a:solidFill>
                  <a:schemeClr val="tx1"/>
                </a:solidFill>
                <a:cs typeface="Times New Roman" pitchFamily="18" charset="0"/>
              </a:rPr>
              <a:t>not have a significant impact on the extent of the property </a:t>
            </a:r>
            <a:r>
              <a:rPr lang="en-US" dirty="0" smtClean="0">
                <a:solidFill>
                  <a:schemeClr val="tx1"/>
                </a:solidFill>
                <a:cs typeface="Times New Roman" pitchFamily="18" charset="0"/>
              </a:rPr>
              <a:t>	nor affect </a:t>
            </a:r>
            <a:r>
              <a:rPr lang="en-US" dirty="0">
                <a:solidFill>
                  <a:schemeClr val="tx1"/>
                </a:solidFill>
                <a:cs typeface="Times New Roman" pitchFamily="18" charset="0"/>
              </a:rPr>
              <a:t>its Outstanding Universal </a:t>
            </a:r>
            <a:r>
              <a:rPr lang="en-US" dirty="0" smtClean="0">
                <a:solidFill>
                  <a:schemeClr val="tx1"/>
                </a:solidFill>
                <a:cs typeface="Times New Roman" pitchFamily="18" charset="0"/>
              </a:rPr>
              <a:t>Value.</a:t>
            </a:r>
            <a:endParaRPr lang="en-US" dirty="0">
              <a:solidFill>
                <a:schemeClr val="tx1"/>
              </a:solidFill>
              <a:cs typeface="Times New Roman" pitchFamily="18" charset="0"/>
            </a:endParaRPr>
          </a:p>
          <a:p>
            <a:pPr algn="l">
              <a:buFontTx/>
              <a:buChar char="-"/>
              <a:defRPr/>
            </a:pPr>
            <a:endParaRPr lang="en-US" dirty="0">
              <a:solidFill>
                <a:schemeClr val="tx1"/>
              </a:solidFill>
              <a:cs typeface="Times New Roman" pitchFamily="18" charset="0"/>
            </a:endParaRPr>
          </a:p>
          <a:p>
            <a:pPr marL="361950" indent="-361950" algn="l">
              <a:buFont typeface="Arial" panose="020B0604020202020204" pitchFamily="34" charset="0"/>
              <a:buChar char="•"/>
              <a:defRPr/>
            </a:pPr>
            <a:r>
              <a:rPr lang="en-US" b="1" dirty="0">
                <a:solidFill>
                  <a:srgbClr val="FFFF00"/>
                </a:solidFill>
                <a:cs typeface="Times New Roman" pitchFamily="18" charset="0"/>
              </a:rPr>
              <a:t>Significant modifications – extensions:</a:t>
            </a:r>
            <a:endParaRPr lang="en-GB" b="1" dirty="0">
              <a:solidFill>
                <a:srgbClr val="FFFF00"/>
              </a:solidFill>
              <a:cs typeface="Times New Roman" pitchFamily="18" charset="0"/>
            </a:endParaRPr>
          </a:p>
          <a:p>
            <a:pPr marL="361950" indent="-361950" algn="l">
              <a:defRPr/>
            </a:pPr>
            <a:r>
              <a:rPr lang="en-US" dirty="0" smtClean="0">
                <a:solidFill>
                  <a:schemeClr val="tx1"/>
                </a:solidFill>
                <a:cs typeface="Times New Roman" pitchFamily="18" charset="0"/>
              </a:rPr>
              <a:t>		The </a:t>
            </a:r>
            <a:r>
              <a:rPr lang="en-US" dirty="0">
                <a:solidFill>
                  <a:schemeClr val="tx1"/>
                </a:solidFill>
                <a:cs typeface="Times New Roman" pitchFamily="18" charset="0"/>
              </a:rPr>
              <a:t>proposal shall be submitted as if it were a new</a:t>
            </a:r>
            <a:r>
              <a:rPr lang="en-GB" dirty="0">
                <a:solidFill>
                  <a:schemeClr val="tx1"/>
                </a:solidFill>
                <a:cs typeface="Times New Roman" pitchFamily="18" charset="0"/>
              </a:rPr>
              <a:t> </a:t>
            </a:r>
            <a:r>
              <a:rPr lang="en-GB" dirty="0" smtClean="0">
                <a:solidFill>
                  <a:schemeClr val="tx1"/>
                </a:solidFill>
                <a:cs typeface="Times New Roman" pitchFamily="18" charset="0"/>
              </a:rPr>
              <a:t>	</a:t>
            </a:r>
            <a:r>
              <a:rPr lang="en-US" dirty="0" smtClean="0">
                <a:solidFill>
                  <a:schemeClr val="tx1"/>
                </a:solidFill>
                <a:cs typeface="Times New Roman" pitchFamily="18" charset="0"/>
              </a:rPr>
              <a:t>nomination!</a:t>
            </a:r>
            <a:endParaRPr lang="en-US" dirty="0">
              <a:solidFill>
                <a:schemeClr val="tx1"/>
              </a:solidFill>
              <a:cs typeface="Times New Roman" pitchFamily="18" charset="0"/>
            </a:endParaRPr>
          </a:p>
          <a:p>
            <a:pPr algn="l"/>
            <a:endParaRPr lang="en-IE" dirty="0"/>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0768" y="6471138"/>
            <a:ext cx="1565031" cy="325315"/>
          </a:xfrm>
          <a:prstGeom prst="rect">
            <a:avLst/>
          </a:prstGeom>
        </p:spPr>
      </p:pic>
    </p:spTree>
    <p:extLst>
      <p:ext uri="{BB962C8B-B14F-4D97-AF65-F5344CB8AC3E}">
        <p14:creationId xmlns:p14="http://schemas.microsoft.com/office/powerpoint/2010/main" val="2246878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70339"/>
            <a:ext cx="7772400" cy="791308"/>
          </a:xfrm>
        </p:spPr>
        <p:txBody>
          <a:bodyPr>
            <a:normAutofit fontScale="90000"/>
          </a:bodyPr>
          <a:lstStyle/>
          <a:p>
            <a:r>
              <a:rPr lang="en-IE" b="1" dirty="0">
                <a:solidFill>
                  <a:srgbClr val="002060"/>
                </a:solidFill>
                <a:latin typeface="+mn-lt"/>
                <a:cs typeface="Times New Roman" pitchFamily="18" charset="0"/>
              </a:rPr>
              <a:t>Boundaries</a:t>
            </a:r>
          </a:p>
        </p:txBody>
      </p:sp>
      <p:sp>
        <p:nvSpPr>
          <p:cNvPr id="3" name="Subtitle 2"/>
          <p:cNvSpPr>
            <a:spLocks noGrp="1"/>
          </p:cNvSpPr>
          <p:nvPr>
            <p:ph type="subTitle" idx="1"/>
          </p:nvPr>
        </p:nvSpPr>
        <p:spPr>
          <a:xfrm>
            <a:off x="1318845" y="1143000"/>
            <a:ext cx="9451731" cy="4967654"/>
          </a:xfrm>
        </p:spPr>
        <p:txBody>
          <a:bodyPr>
            <a:normAutofit fontScale="92500" lnSpcReduction="10000"/>
          </a:bodyPr>
          <a:lstStyle/>
          <a:p>
            <a:pPr marL="342900" indent="-342900" algn="l">
              <a:buFont typeface="Arial" panose="020B0604020202020204" pitchFamily="34" charset="0"/>
              <a:buChar char="•"/>
            </a:pPr>
            <a:r>
              <a:rPr lang="en-IE" dirty="0">
                <a:solidFill>
                  <a:srgbClr val="FFFF00"/>
                </a:solidFill>
                <a:cs typeface="Times New Roman" pitchFamily="18" charset="0"/>
              </a:rPr>
              <a:t>Understanding the property leads to defining its boundaries </a:t>
            </a:r>
            <a:r>
              <a:rPr lang="en-IE" dirty="0">
                <a:solidFill>
                  <a:schemeClr val="tx1"/>
                </a:solidFill>
                <a:cs typeface="Times New Roman" pitchFamily="18" charset="0"/>
              </a:rPr>
              <a:t>and provides for effective protection</a:t>
            </a:r>
            <a:r>
              <a:rPr lang="en-IE" dirty="0" smtClean="0">
                <a:solidFill>
                  <a:schemeClr val="tx1"/>
                </a:solidFill>
                <a:cs typeface="Times New Roman" pitchFamily="18" charset="0"/>
              </a:rPr>
              <a:t>. This is part of the evolution of the potential nomination and cannot be defined too early (flexibility). Preliminary assessment.</a:t>
            </a:r>
          </a:p>
          <a:p>
            <a:pPr algn="l"/>
            <a:endParaRPr lang="en-IE" dirty="0">
              <a:cs typeface="Times New Roman" pitchFamily="18" charset="0"/>
            </a:endParaRPr>
          </a:p>
          <a:p>
            <a:pPr marL="342900" indent="-342900" algn="l">
              <a:buFont typeface="Arial" panose="020B0604020202020204" pitchFamily="34" charset="0"/>
              <a:buChar char="•"/>
            </a:pPr>
            <a:r>
              <a:rPr lang="en-IE" dirty="0" smtClean="0">
                <a:solidFill>
                  <a:schemeClr val="tx1"/>
                </a:solidFill>
                <a:cs typeface="Times New Roman" pitchFamily="18" charset="0"/>
              </a:rPr>
              <a:t>Must be clearly defined in relation to legal protection and to management.</a:t>
            </a:r>
            <a:endParaRPr lang="en-IE" dirty="0">
              <a:solidFill>
                <a:schemeClr val="tx1"/>
              </a:solidFill>
              <a:cs typeface="Times New Roman" pitchFamily="18" charset="0"/>
            </a:endParaRPr>
          </a:p>
          <a:p>
            <a:pPr algn="l"/>
            <a:endParaRPr lang="en-IE" dirty="0">
              <a:solidFill>
                <a:schemeClr val="tx1"/>
              </a:solidFill>
              <a:cs typeface="Times New Roman" pitchFamily="18" charset="0"/>
            </a:endParaRPr>
          </a:p>
          <a:p>
            <a:pPr marL="342900" indent="-342900" algn="l">
              <a:buFont typeface="Arial" panose="020B0604020202020204" pitchFamily="34" charset="0"/>
              <a:buChar char="•"/>
            </a:pPr>
            <a:r>
              <a:rPr lang="en-IE" dirty="0">
                <a:solidFill>
                  <a:schemeClr val="tx1"/>
                </a:solidFill>
                <a:cs typeface="Times New Roman" pitchFamily="18" charset="0"/>
              </a:rPr>
              <a:t>OUV, Integrity, Authenticity, Protection and Management all influence the </a:t>
            </a:r>
            <a:r>
              <a:rPr lang="en-IE" dirty="0" smtClean="0">
                <a:solidFill>
                  <a:schemeClr val="tx1"/>
                </a:solidFill>
                <a:cs typeface="Times New Roman" pitchFamily="18" charset="0"/>
              </a:rPr>
              <a:t>boundaries. </a:t>
            </a:r>
            <a:endParaRPr lang="en-IE" dirty="0">
              <a:solidFill>
                <a:schemeClr val="tx1"/>
              </a:solidFill>
              <a:cs typeface="Times New Roman" pitchFamily="18" charset="0"/>
            </a:endParaRPr>
          </a:p>
          <a:p>
            <a:pPr algn="l"/>
            <a:endParaRPr lang="en-IE" dirty="0">
              <a:solidFill>
                <a:schemeClr val="tx1"/>
              </a:solidFill>
              <a:cs typeface="Times New Roman" pitchFamily="18" charset="0"/>
            </a:endParaRPr>
          </a:p>
          <a:p>
            <a:pPr marL="342900" indent="-342900" algn="l">
              <a:buFont typeface="Arial" panose="020B0604020202020204" pitchFamily="34" charset="0"/>
              <a:buChar char="•"/>
            </a:pPr>
            <a:r>
              <a:rPr lang="en-IE" dirty="0">
                <a:solidFill>
                  <a:schemeClr val="tx1"/>
                </a:solidFill>
                <a:cs typeface="Times New Roman" pitchFamily="18" charset="0"/>
              </a:rPr>
              <a:t>Defining the boundaries is part of conflict management and prevention and requires stakeholder involvement</a:t>
            </a:r>
            <a:r>
              <a:rPr lang="en-IE" dirty="0" smtClean="0">
                <a:solidFill>
                  <a:schemeClr val="tx1"/>
                </a:solidFill>
                <a:cs typeface="Times New Roman" pitchFamily="18" charset="0"/>
              </a:rPr>
              <a:t>.</a:t>
            </a:r>
          </a:p>
          <a:p>
            <a:pPr marL="342900" indent="-342900" algn="l">
              <a:buFont typeface="Arial" panose="020B0604020202020204" pitchFamily="34" charset="0"/>
              <a:buChar char="•"/>
            </a:pPr>
            <a:endParaRPr lang="en-IE" dirty="0">
              <a:cs typeface="Times New Roman" pitchFamily="18" charset="0"/>
            </a:endParaRPr>
          </a:p>
          <a:p>
            <a:pPr marL="342900" indent="-342900" algn="l">
              <a:buFont typeface="Arial" panose="020B0604020202020204" pitchFamily="34" charset="0"/>
              <a:buChar char="•"/>
            </a:pPr>
            <a:r>
              <a:rPr lang="en-IE" dirty="0" smtClean="0">
                <a:solidFill>
                  <a:schemeClr val="tx1"/>
                </a:solidFill>
                <a:cs typeface="Times New Roman" pitchFamily="18" charset="0"/>
              </a:rPr>
              <a:t>They need to be readily identifiable and tied to good up-to-date mapping.</a:t>
            </a:r>
            <a:endParaRPr lang="en-IE" dirty="0">
              <a:solidFill>
                <a:schemeClr val="tx1"/>
              </a:solidFill>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15600" y="6392007"/>
            <a:ext cx="1600200" cy="351691"/>
          </a:xfrm>
          <a:prstGeom prst="rect">
            <a:avLst/>
          </a:prstGeom>
        </p:spPr>
      </p:pic>
    </p:spTree>
    <p:extLst>
      <p:ext uri="{BB962C8B-B14F-4D97-AF65-F5344CB8AC3E}">
        <p14:creationId xmlns:p14="http://schemas.microsoft.com/office/powerpoint/2010/main" val="34716685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0"/>
            <a:ext cx="7772400" cy="1055077"/>
          </a:xfrm>
        </p:spPr>
        <p:txBody>
          <a:bodyPr>
            <a:normAutofit fontScale="90000"/>
          </a:bodyPr>
          <a:lstStyle/>
          <a:p>
            <a:r>
              <a:rPr lang="en-IE" b="1" dirty="0">
                <a:solidFill>
                  <a:srgbClr val="002060"/>
                </a:solidFill>
                <a:latin typeface="+mn-lt"/>
                <a:cs typeface="Times New Roman" pitchFamily="18" charset="0"/>
              </a:rPr>
              <a:t>Buffer Zones</a:t>
            </a:r>
            <a:br>
              <a:rPr lang="en-IE" b="1" dirty="0">
                <a:solidFill>
                  <a:srgbClr val="002060"/>
                </a:solidFill>
                <a:latin typeface="+mn-lt"/>
                <a:cs typeface="Times New Roman" pitchFamily="18" charset="0"/>
              </a:rPr>
            </a:br>
            <a:r>
              <a:rPr lang="en-IE" sz="2200" dirty="0">
                <a:solidFill>
                  <a:srgbClr val="002060"/>
                </a:solidFill>
                <a:latin typeface="+mn-lt"/>
                <a:cs typeface="Times New Roman" pitchFamily="18" charset="0"/>
              </a:rPr>
              <a:t>para </a:t>
            </a:r>
            <a:r>
              <a:rPr lang="en-IE" sz="2200" dirty="0" smtClean="0">
                <a:solidFill>
                  <a:srgbClr val="002060"/>
                </a:solidFill>
                <a:latin typeface="+mn-lt"/>
                <a:cs typeface="Times New Roman" pitchFamily="18" charset="0"/>
              </a:rPr>
              <a:t>103-107 OG introduced 1997</a:t>
            </a:r>
            <a:endParaRPr lang="en-IE" sz="2200" dirty="0">
              <a:solidFill>
                <a:srgbClr val="002060"/>
              </a:solidFill>
              <a:latin typeface="+mn-lt"/>
              <a:cs typeface="Times New Roman" pitchFamily="18" charset="0"/>
            </a:endParaRPr>
          </a:p>
        </p:txBody>
      </p:sp>
      <p:sp>
        <p:nvSpPr>
          <p:cNvPr id="3" name="Subtitle 2"/>
          <p:cNvSpPr>
            <a:spLocks noGrp="1"/>
          </p:cNvSpPr>
          <p:nvPr>
            <p:ph type="subTitle" idx="1"/>
          </p:nvPr>
        </p:nvSpPr>
        <p:spPr>
          <a:xfrm>
            <a:off x="817685" y="1257301"/>
            <a:ext cx="10577146" cy="4985237"/>
          </a:xfrm>
        </p:spPr>
        <p:txBody>
          <a:bodyPr>
            <a:noAutofit/>
          </a:bodyPr>
          <a:lstStyle/>
          <a:p>
            <a:pPr marL="342900" indent="-342900" algn="l">
              <a:buFont typeface="Arial" panose="020B0604020202020204" pitchFamily="34" charset="0"/>
              <a:buChar char="•"/>
            </a:pPr>
            <a:r>
              <a:rPr lang="en-IE" dirty="0">
                <a:solidFill>
                  <a:srgbClr val="FFFF00"/>
                </a:solidFill>
                <a:cs typeface="Calibri" panose="020F0502020204030204" pitchFamily="34" charset="0"/>
              </a:rPr>
              <a:t>Not part of the inscribed property </a:t>
            </a:r>
            <a:r>
              <a:rPr lang="en-IE" dirty="0">
                <a:cs typeface="Calibri" panose="020F0502020204030204" pitchFamily="34" charset="0"/>
              </a:rPr>
              <a:t>but formally registered at time of </a:t>
            </a:r>
            <a:r>
              <a:rPr lang="en-IE" dirty="0" smtClean="0">
                <a:cs typeface="Calibri" panose="020F0502020204030204" pitchFamily="34" charset="0"/>
              </a:rPr>
              <a:t>nomination.</a:t>
            </a:r>
            <a:endParaRPr lang="en-IE" dirty="0">
              <a:cs typeface="Calibri" panose="020F0502020204030204" pitchFamily="34" charset="0"/>
            </a:endParaRPr>
          </a:p>
          <a:p>
            <a:pPr algn="l"/>
            <a:endParaRPr lang="en-IE" dirty="0">
              <a:cs typeface="Calibri" panose="020F0502020204030204" pitchFamily="34" charset="0"/>
            </a:endParaRPr>
          </a:p>
          <a:p>
            <a:pPr marL="342900" indent="-342900" algn="l">
              <a:buFont typeface="Arial" panose="020B0604020202020204" pitchFamily="34" charset="0"/>
              <a:buChar char="•"/>
            </a:pPr>
            <a:r>
              <a:rPr lang="en-IE" dirty="0">
                <a:cs typeface="Calibri" panose="020F0502020204030204" pitchFamily="34" charset="0"/>
              </a:rPr>
              <a:t>Assist </a:t>
            </a:r>
            <a:r>
              <a:rPr lang="en-IE" dirty="0" smtClean="0">
                <a:cs typeface="Calibri" panose="020F0502020204030204" pitchFamily="34" charset="0"/>
              </a:rPr>
              <a:t>with protection</a:t>
            </a:r>
            <a:r>
              <a:rPr lang="en-IE" dirty="0">
                <a:cs typeface="Calibri" panose="020F0502020204030204" pitchFamily="34" charset="0"/>
              </a:rPr>
              <a:t>, conservation and management and </a:t>
            </a:r>
            <a:r>
              <a:rPr lang="en-IE" dirty="0" smtClean="0">
                <a:solidFill>
                  <a:srgbClr val="FFFF00"/>
                </a:solidFill>
                <a:cs typeface="Calibri" panose="020F0502020204030204" pitchFamily="34" charset="0"/>
              </a:rPr>
              <a:t>protect </a:t>
            </a:r>
            <a:r>
              <a:rPr lang="en-IE" dirty="0">
                <a:solidFill>
                  <a:srgbClr val="FFFF00"/>
                </a:solidFill>
                <a:cs typeface="Calibri" panose="020F0502020204030204" pitchFamily="34" charset="0"/>
              </a:rPr>
              <a:t>the overall </a:t>
            </a:r>
            <a:r>
              <a:rPr lang="en-IE" dirty="0" smtClean="0">
                <a:solidFill>
                  <a:srgbClr val="FFFF00"/>
                </a:solidFill>
                <a:cs typeface="Calibri" panose="020F0502020204030204" pitchFamily="34" charset="0"/>
              </a:rPr>
              <a:t>setting</a:t>
            </a:r>
            <a:r>
              <a:rPr lang="en-IE" dirty="0" smtClean="0">
                <a:cs typeface="Calibri" panose="020F0502020204030204" pitchFamily="34" charset="0"/>
              </a:rPr>
              <a:t>. Added layer of protection. </a:t>
            </a:r>
            <a:r>
              <a:rPr lang="en-IE" dirty="0" smtClean="0">
                <a:solidFill>
                  <a:srgbClr val="FFFF00"/>
                </a:solidFill>
                <a:cs typeface="Calibri" panose="020F0502020204030204" pitchFamily="34" charset="0"/>
              </a:rPr>
              <a:t>(Xi’an Declaration, para 6, 2005)</a:t>
            </a:r>
            <a:endParaRPr lang="en-IE" dirty="0">
              <a:solidFill>
                <a:srgbClr val="FFFF00"/>
              </a:solidFill>
              <a:cs typeface="Calibri" panose="020F0502020204030204" pitchFamily="34" charset="0"/>
            </a:endParaRPr>
          </a:p>
          <a:p>
            <a:pPr algn="l"/>
            <a:endParaRPr lang="en-IE" dirty="0" smtClean="0">
              <a:cs typeface="Calibri" panose="020F0502020204030204" pitchFamily="34" charset="0"/>
            </a:endParaRPr>
          </a:p>
          <a:p>
            <a:pPr marL="342900" indent="-342900" algn="l">
              <a:buFont typeface="Arial" panose="020B0604020202020204" pitchFamily="34" charset="0"/>
              <a:buChar char="•"/>
            </a:pPr>
            <a:r>
              <a:rPr lang="en-IE" dirty="0" smtClean="0">
                <a:cs typeface="Calibri" panose="020F0502020204030204" pitchFamily="34" charset="0"/>
              </a:rPr>
              <a:t>The Buffer Zone cannot be finalised until the Boundaries have been fully agreed.</a:t>
            </a:r>
            <a:endParaRPr lang="en-IE" dirty="0">
              <a:cs typeface="Calibri" panose="020F0502020204030204" pitchFamily="34" charset="0"/>
            </a:endParaRPr>
          </a:p>
          <a:p>
            <a:pPr algn="l"/>
            <a:endParaRPr lang="en-IE" dirty="0" smtClean="0">
              <a:cs typeface="Calibri" panose="020F0502020204030204" pitchFamily="34" charset="0"/>
            </a:endParaRPr>
          </a:p>
          <a:p>
            <a:pPr marL="342900" indent="-342900" algn="l">
              <a:buFont typeface="Arial" panose="020B0604020202020204" pitchFamily="34" charset="0"/>
              <a:buChar char="•"/>
            </a:pPr>
            <a:r>
              <a:rPr lang="en-IE" dirty="0" smtClean="0">
                <a:cs typeface="Calibri" panose="020F0502020204030204" pitchFamily="34" charset="0"/>
              </a:rPr>
              <a:t>Creation/alteration </a:t>
            </a:r>
            <a:r>
              <a:rPr lang="en-IE" dirty="0">
                <a:cs typeface="Calibri" panose="020F0502020204030204" pitchFamily="34" charset="0"/>
              </a:rPr>
              <a:t>of a </a:t>
            </a:r>
            <a:r>
              <a:rPr lang="en-IE" dirty="0" smtClean="0">
                <a:cs typeface="Calibri" panose="020F0502020204030204" pitchFamily="34" charset="0"/>
              </a:rPr>
              <a:t>Buffer Zone subsequent </a:t>
            </a:r>
            <a:r>
              <a:rPr lang="en-IE" dirty="0">
                <a:cs typeface="Calibri" panose="020F0502020204030204" pitchFamily="34" charset="0"/>
              </a:rPr>
              <a:t>to inscription is normally considered a minor boundary </a:t>
            </a:r>
            <a:r>
              <a:rPr lang="en-IE" dirty="0" smtClean="0">
                <a:cs typeface="Calibri" panose="020F0502020204030204" pitchFamily="34" charset="0"/>
              </a:rPr>
              <a:t>modification.</a:t>
            </a:r>
          </a:p>
          <a:p>
            <a:pPr algn="l"/>
            <a:endParaRPr lang="en-IE" dirty="0">
              <a:cs typeface="Calibri" panose="020F0502020204030204" pitchFamily="34" charset="0"/>
            </a:endParaRPr>
          </a:p>
          <a:p>
            <a:pPr marL="342900" indent="-342900" algn="l">
              <a:buFont typeface="Arial" panose="020B0604020202020204" pitchFamily="34" charset="0"/>
              <a:buChar char="•"/>
            </a:pPr>
            <a:r>
              <a:rPr lang="en-IE" dirty="0" smtClean="0">
                <a:cs typeface="Calibri" panose="020F0502020204030204" pitchFamily="34" charset="0"/>
              </a:rPr>
              <a:t>In exceptional circumstances a successful nomination may have no buffer zone – The Forth Bridge/Madrid under evaluation (but legislation can change).</a:t>
            </a:r>
          </a:p>
          <a:p>
            <a:pPr marL="342900" indent="-342900" algn="l">
              <a:buFont typeface="Arial" panose="020B0604020202020204" pitchFamily="34" charset="0"/>
              <a:buChar char="•"/>
            </a:pPr>
            <a:endParaRPr lang="en-IE" dirty="0">
              <a:latin typeface="Times New Roman" pitchFamily="18" charset="0"/>
              <a:cs typeface="Times New Roman" pitchFamily="18" charset="0"/>
            </a:endParaRPr>
          </a:p>
          <a:p>
            <a:pPr algn="l"/>
            <a:endParaRPr lang="en-IE" dirty="0">
              <a:latin typeface="Times New Roman" pitchFamily="18" charset="0"/>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41976" y="6444761"/>
            <a:ext cx="1582615" cy="351691"/>
          </a:xfrm>
          <a:prstGeom prst="rect">
            <a:avLst/>
          </a:prstGeom>
        </p:spPr>
      </p:pic>
    </p:spTree>
    <p:extLst>
      <p:ext uri="{BB962C8B-B14F-4D97-AF65-F5344CB8AC3E}">
        <p14:creationId xmlns:p14="http://schemas.microsoft.com/office/powerpoint/2010/main" val="51283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7923"/>
            <a:ext cx="8229600" cy="984739"/>
          </a:xfrm>
        </p:spPr>
        <p:txBody>
          <a:bodyPr>
            <a:normAutofit/>
          </a:bodyPr>
          <a:lstStyle/>
          <a:p>
            <a:pPr algn="ctr"/>
            <a:r>
              <a:rPr lang="en-GB" sz="5400" b="1" dirty="0">
                <a:solidFill>
                  <a:srgbClr val="002060"/>
                </a:solidFill>
                <a:latin typeface="+mn-lt"/>
                <a:cs typeface="Times New Roman" pitchFamily="18" charset="0"/>
              </a:rPr>
              <a:t>Serial Properties</a:t>
            </a:r>
            <a:endParaRPr lang="en-IE" sz="5400" b="1" dirty="0">
              <a:solidFill>
                <a:srgbClr val="002060"/>
              </a:solidFill>
              <a:latin typeface="+mn-lt"/>
              <a:cs typeface="Times New Roman" pitchFamily="18" charset="0"/>
            </a:endParaRPr>
          </a:p>
        </p:txBody>
      </p:sp>
      <p:sp>
        <p:nvSpPr>
          <p:cNvPr id="3" name="Content Placeholder 2"/>
          <p:cNvSpPr>
            <a:spLocks noGrp="1"/>
          </p:cNvSpPr>
          <p:nvPr>
            <p:ph idx="1"/>
          </p:nvPr>
        </p:nvSpPr>
        <p:spPr>
          <a:xfrm>
            <a:off x="993531" y="1169377"/>
            <a:ext cx="9838592" cy="5020408"/>
          </a:xfrm>
        </p:spPr>
        <p:txBody>
          <a:bodyPr>
            <a:normAutofit fontScale="92500" lnSpcReduction="10000"/>
          </a:bodyPr>
          <a:lstStyle/>
          <a:p>
            <a:r>
              <a:rPr lang="en-GB" dirty="0">
                <a:cs typeface="Times New Roman" pitchFamily="18" charset="0"/>
              </a:rPr>
              <a:t>Serial nominations are an opportunity to reach a more balanced WH List and very much reflect the spirit of the World Heritage Convention</a:t>
            </a:r>
            <a:endParaRPr lang="en-IE" dirty="0">
              <a:cs typeface="Times New Roman" pitchFamily="18" charset="0"/>
            </a:endParaRPr>
          </a:p>
          <a:p>
            <a:pPr marL="0" indent="0">
              <a:buNone/>
            </a:pPr>
            <a:endParaRPr lang="en-GB" sz="3000" dirty="0">
              <a:cs typeface="Times New Roman" pitchFamily="18" charset="0"/>
            </a:endParaRPr>
          </a:p>
          <a:p>
            <a:r>
              <a:rPr lang="en-GB" sz="3000" dirty="0">
                <a:cs typeface="Times New Roman" pitchFamily="18" charset="0"/>
              </a:rPr>
              <a:t>There has been an increase in recent times and many are now </a:t>
            </a:r>
            <a:r>
              <a:rPr lang="en-GB" sz="3000" dirty="0" smtClean="0">
                <a:cs typeface="Times New Roman" pitchFamily="18" charset="0"/>
              </a:rPr>
              <a:t>inscribed or are in preparation</a:t>
            </a:r>
            <a:endParaRPr lang="en-IE" sz="3000" dirty="0">
              <a:cs typeface="Times New Roman" pitchFamily="18" charset="0"/>
            </a:endParaRPr>
          </a:p>
          <a:p>
            <a:pPr>
              <a:buNone/>
            </a:pPr>
            <a:r>
              <a:rPr lang="en-GB" sz="3000" dirty="0">
                <a:cs typeface="Times New Roman" pitchFamily="18" charset="0"/>
              </a:rPr>
              <a:t> </a:t>
            </a:r>
            <a:endParaRPr lang="en-IE" sz="3000" dirty="0">
              <a:cs typeface="Times New Roman" pitchFamily="18" charset="0"/>
            </a:endParaRPr>
          </a:p>
          <a:p>
            <a:r>
              <a:rPr lang="en-GB" sz="3000" dirty="0">
                <a:solidFill>
                  <a:srgbClr val="FFFF00"/>
                </a:solidFill>
                <a:cs typeface="Times New Roman" pitchFamily="18" charset="0"/>
              </a:rPr>
              <a:t>Almost 30% of cultural World Heritage properties are serial properties </a:t>
            </a:r>
            <a:r>
              <a:rPr lang="en-GB" sz="3000" dirty="0">
                <a:cs typeface="Times New Roman" pitchFamily="18" charset="0"/>
              </a:rPr>
              <a:t>(national, federal, </a:t>
            </a:r>
            <a:r>
              <a:rPr lang="en-GB" sz="3000" dirty="0" err="1">
                <a:cs typeface="Times New Roman" pitchFamily="18" charset="0"/>
              </a:rPr>
              <a:t>transnational</a:t>
            </a:r>
            <a:r>
              <a:rPr lang="en-GB" sz="3000" dirty="0">
                <a:cs typeface="Times New Roman" pitchFamily="18" charset="0"/>
              </a:rPr>
              <a:t>)</a:t>
            </a:r>
          </a:p>
          <a:p>
            <a:endParaRPr lang="en-GB" sz="3000" dirty="0">
              <a:cs typeface="Times New Roman" pitchFamily="18" charset="0"/>
            </a:endParaRPr>
          </a:p>
          <a:p>
            <a:r>
              <a:rPr lang="en-GB" sz="3000" dirty="0">
                <a:cs typeface="Times New Roman" pitchFamily="18" charset="0"/>
              </a:rPr>
              <a:t>The move to transnational </a:t>
            </a:r>
            <a:r>
              <a:rPr lang="en-GB" sz="3000" dirty="0" smtClean="0">
                <a:cs typeface="Times New Roman" pitchFamily="18" charset="0"/>
              </a:rPr>
              <a:t>(transboundary [OG]) is </a:t>
            </a:r>
            <a:r>
              <a:rPr lang="en-GB" sz="3000" dirty="0">
                <a:cs typeface="Times New Roman" pitchFamily="18" charset="0"/>
              </a:rPr>
              <a:t>particularly challenging</a:t>
            </a:r>
            <a:endParaRPr lang="en-IE" sz="3000" dirty="0">
              <a:cs typeface="Times New Roman" pitchFamily="18" charset="0"/>
            </a:endParaRPr>
          </a:p>
          <a:p>
            <a:endParaRPr lang="en-IE" dirty="0"/>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9562" y="6427177"/>
            <a:ext cx="1565029" cy="342899"/>
          </a:xfrm>
          <a:prstGeom prst="rect">
            <a:avLst/>
          </a:prstGeom>
        </p:spPr>
      </p:pic>
    </p:spTree>
    <p:extLst>
      <p:ext uri="{BB962C8B-B14F-4D97-AF65-F5344CB8AC3E}">
        <p14:creationId xmlns:p14="http://schemas.microsoft.com/office/powerpoint/2010/main" val="1219154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
            <a:ext cx="7772400" cy="1037492"/>
          </a:xfrm>
        </p:spPr>
        <p:txBody>
          <a:bodyPr>
            <a:normAutofit/>
          </a:bodyPr>
          <a:lstStyle/>
          <a:p>
            <a:r>
              <a:rPr lang="en-IE" b="1" dirty="0">
                <a:solidFill>
                  <a:srgbClr val="002060"/>
                </a:solidFill>
                <a:latin typeface="+mn-lt"/>
                <a:cs typeface="Times New Roman" pitchFamily="18" charset="0"/>
              </a:rPr>
              <a:t>Serial Properties</a:t>
            </a:r>
            <a:endParaRPr lang="en-IE" b="1" dirty="0">
              <a:solidFill>
                <a:srgbClr val="002060"/>
              </a:solidFill>
              <a:latin typeface="+mn-lt"/>
            </a:endParaRPr>
          </a:p>
        </p:txBody>
      </p:sp>
      <p:sp>
        <p:nvSpPr>
          <p:cNvPr id="3" name="Subtitle 2"/>
          <p:cNvSpPr>
            <a:spLocks noGrp="1"/>
          </p:cNvSpPr>
          <p:nvPr>
            <p:ph type="subTitle" idx="1"/>
          </p:nvPr>
        </p:nvSpPr>
        <p:spPr>
          <a:xfrm>
            <a:off x="747346" y="1169378"/>
            <a:ext cx="10383716" cy="5152292"/>
          </a:xfrm>
        </p:spPr>
        <p:txBody>
          <a:bodyPr>
            <a:normAutofit/>
          </a:bodyPr>
          <a:lstStyle/>
          <a:p>
            <a:pPr algn="l"/>
            <a:r>
              <a:rPr lang="en-IE" dirty="0" smtClean="0">
                <a:solidFill>
                  <a:schemeClr val="tx1"/>
                </a:solidFill>
                <a:cs typeface="Times New Roman" pitchFamily="18" charset="0"/>
              </a:rPr>
              <a:t>They are a series of individual or discrete components which are not contained within a single boundary. Components may be quite close or geographically remote but all components are within a single country.</a:t>
            </a:r>
          </a:p>
          <a:p>
            <a:pPr algn="l"/>
            <a:endParaRPr lang="en-IE" dirty="0" smtClean="0">
              <a:solidFill>
                <a:schemeClr val="tx1"/>
              </a:solidFill>
              <a:cs typeface="Times New Roman" pitchFamily="18" charset="0"/>
            </a:endParaRPr>
          </a:p>
          <a:p>
            <a:pPr algn="l"/>
            <a:r>
              <a:rPr lang="en-IE" b="1" dirty="0" smtClean="0">
                <a:solidFill>
                  <a:srgbClr val="FFFF00"/>
                </a:solidFill>
                <a:cs typeface="Times New Roman" pitchFamily="18" charset="0"/>
              </a:rPr>
              <a:t>Para </a:t>
            </a:r>
            <a:r>
              <a:rPr lang="en-IE" b="1" dirty="0">
                <a:solidFill>
                  <a:srgbClr val="FFFF00"/>
                </a:solidFill>
                <a:cs typeface="Times New Roman" pitchFamily="18" charset="0"/>
              </a:rPr>
              <a:t>138: A serial nominated property may occur: </a:t>
            </a:r>
          </a:p>
          <a:p>
            <a:pPr algn="l"/>
            <a:endParaRPr lang="en-IE" dirty="0">
              <a:solidFill>
                <a:schemeClr val="tx1"/>
              </a:solidFill>
              <a:cs typeface="Times New Roman" pitchFamily="18" charset="0"/>
            </a:endParaRPr>
          </a:p>
          <a:p>
            <a:pPr marL="514350" indent="-514350" algn="l">
              <a:buAutoNum type="alphaLcParenR"/>
            </a:pPr>
            <a:r>
              <a:rPr lang="en-IE" dirty="0">
                <a:solidFill>
                  <a:schemeClr val="tx1"/>
                </a:solidFill>
                <a:cs typeface="Times New Roman" pitchFamily="18" charset="0"/>
              </a:rPr>
              <a:t>on the territory of a single State Party - </a:t>
            </a:r>
            <a:r>
              <a:rPr lang="en-IE" b="1" dirty="0">
                <a:solidFill>
                  <a:srgbClr val="FFFF00"/>
                </a:solidFill>
                <a:cs typeface="Times New Roman" pitchFamily="18" charset="0"/>
              </a:rPr>
              <a:t>serial national property</a:t>
            </a:r>
            <a:r>
              <a:rPr lang="en-IE" dirty="0">
                <a:solidFill>
                  <a:srgbClr val="FFFF00"/>
                </a:solidFill>
                <a:cs typeface="Times New Roman" pitchFamily="18" charset="0"/>
              </a:rPr>
              <a:t> </a:t>
            </a:r>
            <a:r>
              <a:rPr lang="en-IE" dirty="0" smtClean="0">
                <a:solidFill>
                  <a:schemeClr val="tx1"/>
                </a:solidFill>
                <a:cs typeface="Times New Roman" pitchFamily="18" charset="0"/>
              </a:rPr>
              <a:t>[Darmstadt] or</a:t>
            </a:r>
            <a:endParaRPr lang="en-IE" dirty="0">
              <a:solidFill>
                <a:schemeClr val="tx1"/>
              </a:solidFill>
              <a:cs typeface="Times New Roman" pitchFamily="18" charset="0"/>
            </a:endParaRPr>
          </a:p>
          <a:p>
            <a:pPr marL="514350" indent="-514350" algn="l"/>
            <a:r>
              <a:rPr lang="en-IE" dirty="0">
                <a:solidFill>
                  <a:schemeClr val="tx1"/>
                </a:solidFill>
                <a:cs typeface="Times New Roman" pitchFamily="18" charset="0"/>
              </a:rPr>
              <a:t> </a:t>
            </a:r>
          </a:p>
          <a:p>
            <a:pPr marL="514350" indent="-514350" algn="l"/>
            <a:r>
              <a:rPr lang="en-IE" dirty="0">
                <a:solidFill>
                  <a:schemeClr val="tx1"/>
                </a:solidFill>
                <a:cs typeface="Times New Roman" pitchFamily="18" charset="0"/>
              </a:rPr>
              <a:t>b) 	within the territory of different States Parties, which need not be contiguous and is nominated with the consent of all States Parties concerned - </a:t>
            </a:r>
            <a:r>
              <a:rPr lang="en-IE" b="1" dirty="0">
                <a:solidFill>
                  <a:srgbClr val="FFFF00"/>
                </a:solidFill>
                <a:cs typeface="Times New Roman" pitchFamily="18" charset="0"/>
              </a:rPr>
              <a:t>serial transnational </a:t>
            </a:r>
            <a:r>
              <a:rPr lang="en-IE" b="1" dirty="0" smtClean="0">
                <a:solidFill>
                  <a:srgbClr val="FFFF00"/>
                </a:solidFill>
                <a:cs typeface="Times New Roman" pitchFamily="18" charset="0"/>
              </a:rPr>
              <a:t>property (contiguous)/serial transnational property</a:t>
            </a:r>
            <a:endParaRPr lang="en-IE" dirty="0">
              <a:solidFill>
                <a:srgbClr val="FFFF00"/>
              </a:solidFill>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41977" y="6453554"/>
            <a:ext cx="1556238" cy="325313"/>
          </a:xfrm>
          <a:prstGeom prst="rect">
            <a:avLst/>
          </a:prstGeom>
        </p:spPr>
      </p:pic>
    </p:spTree>
    <p:extLst>
      <p:ext uri="{BB962C8B-B14F-4D97-AF65-F5344CB8AC3E}">
        <p14:creationId xmlns:p14="http://schemas.microsoft.com/office/powerpoint/2010/main" val="1296945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608" y="1"/>
            <a:ext cx="9627577" cy="931984"/>
          </a:xfrm>
        </p:spPr>
        <p:txBody>
          <a:bodyPr>
            <a:normAutofit/>
          </a:bodyPr>
          <a:lstStyle/>
          <a:p>
            <a:pPr algn="ctr"/>
            <a:r>
              <a:rPr lang="en-GB" sz="5400" b="1" dirty="0">
                <a:solidFill>
                  <a:srgbClr val="002060"/>
                </a:solidFill>
                <a:latin typeface="+mn-lt"/>
                <a:cs typeface="Times New Roman" pitchFamily="18" charset="0"/>
              </a:rPr>
              <a:t>Serial Properties</a:t>
            </a:r>
            <a:endParaRPr lang="en-IE" sz="5400" dirty="0">
              <a:solidFill>
                <a:srgbClr val="002060"/>
              </a:solidFill>
              <a:latin typeface="+mn-lt"/>
              <a:cs typeface="Times New Roman" pitchFamily="18" charset="0"/>
            </a:endParaRPr>
          </a:p>
        </p:txBody>
      </p:sp>
      <p:sp>
        <p:nvSpPr>
          <p:cNvPr id="3" name="Content Placeholder 2"/>
          <p:cNvSpPr>
            <a:spLocks noGrp="1"/>
          </p:cNvSpPr>
          <p:nvPr>
            <p:ph idx="1"/>
          </p:nvPr>
        </p:nvSpPr>
        <p:spPr>
          <a:xfrm>
            <a:off x="589086" y="1204547"/>
            <a:ext cx="11148646" cy="4862146"/>
          </a:xfrm>
        </p:spPr>
        <p:txBody>
          <a:bodyPr>
            <a:normAutofit fontScale="92500" lnSpcReduction="10000"/>
          </a:bodyPr>
          <a:lstStyle/>
          <a:p>
            <a:pPr lvl="0"/>
            <a:r>
              <a:rPr lang="en-GB" dirty="0">
                <a:cs typeface="Times New Roman" pitchFamily="18" charset="0"/>
              </a:rPr>
              <a:t>there must be </a:t>
            </a:r>
            <a:r>
              <a:rPr lang="en-GB" dirty="0" smtClean="0">
                <a:cs typeface="Times New Roman" pitchFamily="18" charset="0"/>
              </a:rPr>
              <a:t>justification of </a:t>
            </a:r>
            <a:r>
              <a:rPr lang="en-GB" dirty="0">
                <a:cs typeface="Times New Roman" pitchFamily="18" charset="0"/>
              </a:rPr>
              <a:t>a serial </a:t>
            </a:r>
            <a:r>
              <a:rPr lang="en-GB" dirty="0" smtClean="0">
                <a:cs typeface="Times New Roman" pitchFamily="18" charset="0"/>
              </a:rPr>
              <a:t>approach which is easily understood. </a:t>
            </a:r>
            <a:endParaRPr lang="en-GB" dirty="0">
              <a:cs typeface="Times New Roman" pitchFamily="18" charset="0"/>
            </a:endParaRPr>
          </a:p>
          <a:p>
            <a:pPr lvl="0">
              <a:buNone/>
            </a:pPr>
            <a:endParaRPr lang="en-IE" dirty="0">
              <a:cs typeface="Times New Roman" pitchFamily="18" charset="0"/>
            </a:endParaRPr>
          </a:p>
          <a:p>
            <a:pPr lvl="0"/>
            <a:r>
              <a:rPr lang="en-GB" dirty="0">
                <a:cs typeface="Times New Roman" pitchFamily="18" charset="0"/>
              </a:rPr>
              <a:t>each component part </a:t>
            </a:r>
            <a:r>
              <a:rPr lang="en-GB" dirty="0" smtClean="0">
                <a:cs typeface="Times New Roman" pitchFamily="18" charset="0"/>
              </a:rPr>
              <a:t>does not have to have OUV but should </a:t>
            </a:r>
            <a:r>
              <a:rPr lang="en-GB" dirty="0">
                <a:solidFill>
                  <a:srgbClr val="FFFF00"/>
                </a:solidFill>
                <a:cs typeface="Times New Roman" pitchFamily="18" charset="0"/>
              </a:rPr>
              <a:t>contribute to the OUV</a:t>
            </a:r>
            <a:r>
              <a:rPr lang="en-GB" dirty="0">
                <a:cs typeface="Times New Roman" pitchFamily="18" charset="0"/>
              </a:rPr>
              <a:t> as a whole in a substantial readily defined </a:t>
            </a:r>
            <a:r>
              <a:rPr lang="en-GB" dirty="0" smtClean="0">
                <a:cs typeface="Times New Roman" pitchFamily="18" charset="0"/>
              </a:rPr>
              <a:t>way.</a:t>
            </a:r>
          </a:p>
          <a:p>
            <a:pPr lvl="0"/>
            <a:endParaRPr lang="en-GB" dirty="0">
              <a:cs typeface="Times New Roman" pitchFamily="18" charset="0"/>
            </a:endParaRPr>
          </a:p>
          <a:p>
            <a:r>
              <a:rPr lang="en-GB" dirty="0">
                <a:cs typeface="Times New Roman" pitchFamily="18" charset="0"/>
              </a:rPr>
              <a:t>t</a:t>
            </a:r>
            <a:r>
              <a:rPr lang="en-GB" dirty="0" smtClean="0">
                <a:cs typeface="Times New Roman" pitchFamily="18" charset="0"/>
              </a:rPr>
              <a:t>he values, authenticity and integrity should determine the appropriate boundaries and the application of the serial approach.</a:t>
            </a:r>
          </a:p>
          <a:p>
            <a:pPr marL="0" indent="0">
              <a:buNone/>
            </a:pPr>
            <a:endParaRPr lang="en-GB" dirty="0">
              <a:cs typeface="Times New Roman" pitchFamily="18" charset="0"/>
            </a:endParaRPr>
          </a:p>
          <a:p>
            <a:r>
              <a:rPr lang="en-GB" dirty="0">
                <a:cs typeface="Times New Roman" pitchFamily="18" charset="0"/>
              </a:rPr>
              <a:t>o</a:t>
            </a:r>
            <a:r>
              <a:rPr lang="en-GB" dirty="0" smtClean="0">
                <a:cs typeface="Times New Roman" pitchFamily="18" charset="0"/>
              </a:rPr>
              <a:t>verall manageability is a consideration.</a:t>
            </a:r>
            <a:endParaRPr lang="en-GB" dirty="0">
              <a:cs typeface="Times New Roman" pitchFamily="18" charset="0"/>
            </a:endParaRPr>
          </a:p>
          <a:p>
            <a:pPr lvl="0"/>
            <a:endParaRPr lang="en-IE" dirty="0">
              <a:cs typeface="Times New Roman" pitchFamily="18" charset="0"/>
            </a:endParaRPr>
          </a:p>
          <a:p>
            <a:pPr lvl="0"/>
            <a:r>
              <a:rPr lang="en-GB" dirty="0">
                <a:cs typeface="Times New Roman" pitchFamily="18" charset="0"/>
              </a:rPr>
              <a:t>may include </a:t>
            </a:r>
            <a:r>
              <a:rPr lang="en-GB" b="1" dirty="0">
                <a:solidFill>
                  <a:srgbClr val="FFFF00"/>
                </a:solidFill>
                <a:cs typeface="Times New Roman" pitchFamily="18" charset="0"/>
              </a:rPr>
              <a:t>intangible attributes </a:t>
            </a:r>
            <a:r>
              <a:rPr lang="en-GB" dirty="0">
                <a:cs typeface="Times New Roman" pitchFamily="18" charset="0"/>
              </a:rPr>
              <a:t>(complex</a:t>
            </a:r>
            <a:r>
              <a:rPr lang="en-GB" dirty="0" smtClean="0">
                <a:cs typeface="Times New Roman" pitchFamily="18" charset="0"/>
              </a:rPr>
              <a:t>).</a:t>
            </a:r>
            <a:endParaRPr lang="en-IE" dirty="0">
              <a:cs typeface="Times New Roman" pitchFamily="18" charset="0"/>
            </a:endParaRPr>
          </a:p>
          <a:p>
            <a:endParaRPr lang="en-IE" dirty="0"/>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33184" y="6418385"/>
            <a:ext cx="1565029" cy="334106"/>
          </a:xfrm>
          <a:prstGeom prst="rect">
            <a:avLst/>
          </a:prstGeom>
        </p:spPr>
      </p:pic>
    </p:spTree>
    <p:extLst>
      <p:ext uri="{BB962C8B-B14F-4D97-AF65-F5344CB8AC3E}">
        <p14:creationId xmlns:p14="http://schemas.microsoft.com/office/powerpoint/2010/main" val="2981789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7923"/>
            <a:ext cx="9144000" cy="1433146"/>
          </a:xfrm>
        </p:spPr>
        <p:txBody>
          <a:bodyPr>
            <a:normAutofit/>
          </a:bodyPr>
          <a:lstStyle/>
          <a:p>
            <a:r>
              <a:rPr lang="en-GB" sz="4800" b="1" dirty="0">
                <a:solidFill>
                  <a:srgbClr val="002060"/>
                </a:solidFill>
                <a:latin typeface="+mn-lt"/>
                <a:cs typeface="Times New Roman" pitchFamily="18" charset="0"/>
              </a:rPr>
              <a:t>Serial Transnational Sites </a:t>
            </a:r>
            <a:br>
              <a:rPr lang="en-GB" sz="4800" b="1" dirty="0">
                <a:solidFill>
                  <a:srgbClr val="002060"/>
                </a:solidFill>
                <a:latin typeface="+mn-lt"/>
                <a:cs typeface="Times New Roman" pitchFamily="18" charset="0"/>
              </a:rPr>
            </a:br>
            <a:r>
              <a:rPr lang="en-GB" sz="3200" dirty="0">
                <a:solidFill>
                  <a:srgbClr val="002060"/>
                </a:solidFill>
                <a:latin typeface="+mn-lt"/>
                <a:cs typeface="Times New Roman" pitchFamily="18" charset="0"/>
              </a:rPr>
              <a:t>increasingly complex challenge involving</a:t>
            </a:r>
            <a:endParaRPr lang="en-IE" dirty="0">
              <a:solidFill>
                <a:srgbClr val="002060"/>
              </a:solidFill>
              <a:latin typeface="+mn-lt"/>
            </a:endParaRPr>
          </a:p>
        </p:txBody>
      </p:sp>
      <p:sp>
        <p:nvSpPr>
          <p:cNvPr id="3" name="Subtitle 2"/>
          <p:cNvSpPr>
            <a:spLocks noGrp="1"/>
          </p:cNvSpPr>
          <p:nvPr>
            <p:ph type="subTitle" idx="1"/>
          </p:nvPr>
        </p:nvSpPr>
        <p:spPr>
          <a:xfrm>
            <a:off x="1524000" y="2136531"/>
            <a:ext cx="9144000" cy="3842237"/>
          </a:xfrm>
        </p:spPr>
        <p:txBody>
          <a:bodyPr>
            <a:normAutofit/>
          </a:bodyPr>
          <a:lstStyle/>
          <a:p>
            <a:pPr algn="l"/>
            <a:r>
              <a:rPr lang="en-GB" sz="2800" dirty="0" smtClean="0">
                <a:solidFill>
                  <a:prstClr val="black"/>
                </a:solidFill>
                <a:latin typeface="Times New Roman" pitchFamily="18" charset="0"/>
                <a:ea typeface="+mj-ea"/>
                <a:cs typeface="Times New Roman" pitchFamily="18" charset="0"/>
              </a:rPr>
              <a:t>	</a:t>
            </a:r>
            <a:r>
              <a:rPr lang="en-GB" sz="2800" dirty="0" smtClean="0">
                <a:ea typeface="+mj-ea"/>
                <a:cs typeface="Times New Roman" pitchFamily="18" charset="0"/>
              </a:rPr>
              <a:t>-intergovernmental agreements</a:t>
            </a:r>
            <a:r>
              <a:rPr lang="en-IE" sz="2800" dirty="0" smtClean="0">
                <a:ea typeface="+mj-ea"/>
                <a:cs typeface="Times New Roman" pitchFamily="18" charset="0"/>
              </a:rPr>
              <a:t/>
            </a:r>
            <a:br>
              <a:rPr lang="en-IE" sz="2800" dirty="0" smtClean="0">
                <a:ea typeface="+mj-ea"/>
                <a:cs typeface="Times New Roman" pitchFamily="18" charset="0"/>
              </a:rPr>
            </a:br>
            <a:r>
              <a:rPr lang="en-GB" sz="2800" dirty="0" smtClean="0">
                <a:ea typeface="+mj-ea"/>
                <a:cs typeface="Times New Roman" pitchFamily="18" charset="0"/>
              </a:rPr>
              <a:t> </a:t>
            </a:r>
            <a:r>
              <a:rPr lang="en-IE" sz="2800" dirty="0" smtClean="0">
                <a:ea typeface="+mj-ea"/>
                <a:cs typeface="Times New Roman" pitchFamily="18" charset="0"/>
              </a:rPr>
              <a:t/>
            </a:r>
            <a:br>
              <a:rPr lang="en-IE" sz="2800" dirty="0" smtClean="0">
                <a:ea typeface="+mj-ea"/>
                <a:cs typeface="Times New Roman" pitchFamily="18" charset="0"/>
              </a:rPr>
            </a:br>
            <a:r>
              <a:rPr lang="en-IE" sz="2800" dirty="0" smtClean="0">
                <a:ea typeface="+mj-ea"/>
                <a:cs typeface="Times New Roman" pitchFamily="18" charset="0"/>
              </a:rPr>
              <a:t>	-</a:t>
            </a:r>
            <a:r>
              <a:rPr lang="en-GB" sz="2800" dirty="0" smtClean="0">
                <a:ea typeface="+mj-ea"/>
                <a:cs typeface="Times New Roman" pitchFamily="18" charset="0"/>
              </a:rPr>
              <a:t>political issues</a:t>
            </a:r>
            <a:r>
              <a:rPr lang="en-IE" sz="2800" dirty="0" smtClean="0">
                <a:ea typeface="+mj-ea"/>
                <a:cs typeface="Times New Roman" pitchFamily="18" charset="0"/>
              </a:rPr>
              <a:t/>
            </a:r>
            <a:br>
              <a:rPr lang="en-IE" sz="2800" dirty="0" smtClean="0">
                <a:ea typeface="+mj-ea"/>
                <a:cs typeface="Times New Roman" pitchFamily="18" charset="0"/>
              </a:rPr>
            </a:br>
            <a:r>
              <a:rPr lang="en-GB" sz="2800" dirty="0" smtClean="0">
                <a:ea typeface="+mj-ea"/>
                <a:cs typeface="Times New Roman" pitchFamily="18" charset="0"/>
              </a:rPr>
              <a:t> </a:t>
            </a:r>
            <a:r>
              <a:rPr lang="en-IE" sz="2800" dirty="0" smtClean="0">
                <a:ea typeface="+mj-ea"/>
                <a:cs typeface="Times New Roman" pitchFamily="18" charset="0"/>
              </a:rPr>
              <a:t/>
            </a:r>
            <a:br>
              <a:rPr lang="en-IE" sz="2800" dirty="0" smtClean="0">
                <a:ea typeface="+mj-ea"/>
                <a:cs typeface="Times New Roman" pitchFamily="18" charset="0"/>
              </a:rPr>
            </a:br>
            <a:r>
              <a:rPr lang="en-IE" sz="2800" dirty="0" smtClean="0">
                <a:ea typeface="+mj-ea"/>
                <a:cs typeface="Times New Roman" pitchFamily="18" charset="0"/>
              </a:rPr>
              <a:t>	-</a:t>
            </a:r>
            <a:r>
              <a:rPr lang="en-GB" sz="2800" dirty="0" smtClean="0">
                <a:ea typeface="+mj-ea"/>
                <a:cs typeface="Times New Roman" pitchFamily="18" charset="0"/>
              </a:rPr>
              <a:t>social issues</a:t>
            </a:r>
            <a:r>
              <a:rPr lang="en-IE" sz="2800" dirty="0" smtClean="0">
                <a:ea typeface="+mj-ea"/>
                <a:cs typeface="Times New Roman" pitchFamily="18" charset="0"/>
              </a:rPr>
              <a:t/>
            </a:r>
            <a:br>
              <a:rPr lang="en-IE" sz="2800" dirty="0" smtClean="0">
                <a:ea typeface="+mj-ea"/>
                <a:cs typeface="Times New Roman" pitchFamily="18" charset="0"/>
              </a:rPr>
            </a:br>
            <a:r>
              <a:rPr lang="en-GB" sz="2800" dirty="0" smtClean="0">
                <a:ea typeface="+mj-ea"/>
                <a:cs typeface="Times New Roman" pitchFamily="18" charset="0"/>
              </a:rPr>
              <a:t> </a:t>
            </a:r>
            <a:r>
              <a:rPr lang="en-IE" sz="2800" dirty="0" smtClean="0">
                <a:ea typeface="+mj-ea"/>
                <a:cs typeface="Times New Roman" pitchFamily="18" charset="0"/>
              </a:rPr>
              <a:t/>
            </a:r>
            <a:br>
              <a:rPr lang="en-IE" sz="2800" dirty="0" smtClean="0">
                <a:ea typeface="+mj-ea"/>
                <a:cs typeface="Times New Roman" pitchFamily="18" charset="0"/>
              </a:rPr>
            </a:br>
            <a:r>
              <a:rPr lang="en-IE" sz="2800" dirty="0" smtClean="0">
                <a:ea typeface="+mj-ea"/>
                <a:cs typeface="Times New Roman" pitchFamily="18" charset="0"/>
              </a:rPr>
              <a:t>	-different </a:t>
            </a:r>
            <a:r>
              <a:rPr lang="en-GB" sz="2800" dirty="0" smtClean="0">
                <a:ea typeface="+mj-ea"/>
                <a:cs typeface="Times New Roman" pitchFamily="18" charset="0"/>
              </a:rPr>
              <a:t>legal frameworks</a:t>
            </a:r>
            <a:br>
              <a:rPr lang="en-GB" sz="2800" dirty="0" smtClean="0">
                <a:ea typeface="+mj-ea"/>
                <a:cs typeface="Times New Roman" pitchFamily="18" charset="0"/>
              </a:rPr>
            </a:br>
            <a:r>
              <a:rPr lang="en-GB" sz="2800" dirty="0" smtClean="0">
                <a:ea typeface="+mj-ea"/>
                <a:cs typeface="Times New Roman" pitchFamily="18" charset="0"/>
              </a:rPr>
              <a:t/>
            </a:r>
            <a:br>
              <a:rPr lang="en-GB" sz="2800" dirty="0" smtClean="0">
                <a:ea typeface="+mj-ea"/>
                <a:cs typeface="Times New Roman" pitchFamily="18" charset="0"/>
              </a:rPr>
            </a:br>
            <a:r>
              <a:rPr lang="en-GB" sz="2800" dirty="0" smtClean="0">
                <a:ea typeface="+mj-ea"/>
                <a:cs typeface="Times New Roman" pitchFamily="18" charset="0"/>
              </a:rPr>
              <a:t>	-different administration frameworks</a:t>
            </a:r>
            <a:endParaRPr lang="en-IE" dirty="0"/>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9562" y="6383215"/>
            <a:ext cx="1538652" cy="351692"/>
          </a:xfrm>
          <a:prstGeom prst="rect">
            <a:avLst/>
          </a:prstGeom>
        </p:spPr>
      </p:pic>
    </p:spTree>
    <p:extLst>
      <p:ext uri="{BB962C8B-B14F-4D97-AF65-F5344CB8AC3E}">
        <p14:creationId xmlns:p14="http://schemas.microsoft.com/office/powerpoint/2010/main" val="22150626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2029" y="395654"/>
            <a:ext cx="9861110" cy="5627077"/>
          </a:xfrm>
        </p:spPr>
        <p:txBody>
          <a:bodyPr>
            <a:normAutofit fontScale="90000"/>
          </a:bodyPr>
          <a:lstStyle/>
          <a:p>
            <a:pPr algn="l"/>
            <a:r>
              <a:rPr lang="en-GB" sz="2800" dirty="0" smtClean="0">
                <a:latin typeface="+mn-lt"/>
                <a:cs typeface="Times New Roman" pitchFamily="18" charset="0"/>
              </a:rPr>
              <a:t>- long lead-in timeframe: </a:t>
            </a:r>
            <a:r>
              <a:rPr lang="en-GB" sz="2800" dirty="0">
                <a:latin typeface="+mn-lt"/>
                <a:cs typeface="Times New Roman" pitchFamily="18" charset="0"/>
              </a:rPr>
              <a:t/>
            </a:r>
            <a:br>
              <a:rPr lang="en-GB" sz="2800" dirty="0">
                <a:latin typeface="+mn-lt"/>
                <a:cs typeface="Times New Roman" pitchFamily="18" charset="0"/>
              </a:rPr>
            </a:br>
            <a:r>
              <a:rPr lang="en-GB" sz="2800" dirty="0" smtClean="0">
                <a:latin typeface="+mn-lt"/>
                <a:cs typeface="Times New Roman" pitchFamily="18" charset="0"/>
              </a:rPr>
              <a:t>	Pre-historic pile-dwellings of the Alps </a:t>
            </a:r>
            <a:r>
              <a:rPr lang="en-GB" sz="2800" dirty="0">
                <a:latin typeface="+mn-lt"/>
                <a:cs typeface="Times New Roman" pitchFamily="18" charset="0"/>
              </a:rPr>
              <a:t>inscribed </a:t>
            </a:r>
            <a:r>
              <a:rPr lang="en-GB" sz="2800" dirty="0" smtClean="0">
                <a:latin typeface="+mn-lt"/>
                <a:cs typeface="Times New Roman" pitchFamily="18" charset="0"/>
              </a:rPr>
              <a:t>in </a:t>
            </a:r>
            <a:r>
              <a:rPr lang="en-GB" sz="2800" dirty="0">
                <a:latin typeface="+mn-lt"/>
                <a:cs typeface="Times New Roman" pitchFamily="18" charset="0"/>
              </a:rPr>
              <a:t>2011 </a:t>
            </a:r>
            <a:r>
              <a:rPr lang="en-GB" sz="2800" dirty="0" smtClean="0">
                <a:latin typeface="+mn-lt"/>
                <a:cs typeface="Times New Roman" pitchFamily="18" charset="0"/>
              </a:rPr>
              <a:t>took</a:t>
            </a:r>
            <a:r>
              <a:rPr lang="en-GB" sz="2800" dirty="0">
                <a:latin typeface="+mn-lt"/>
                <a:cs typeface="Times New Roman" pitchFamily="18" charset="0"/>
              </a:rPr>
              <a:t> </a:t>
            </a:r>
            <a:r>
              <a:rPr lang="en-GB" sz="2800" dirty="0" smtClean="0">
                <a:latin typeface="+mn-lt"/>
                <a:cs typeface="Times New Roman" pitchFamily="18" charset="0"/>
              </a:rPr>
              <a:t>about</a:t>
            </a:r>
            <a:br>
              <a:rPr lang="en-GB" sz="2800" dirty="0" smtClean="0">
                <a:latin typeface="+mn-lt"/>
                <a:cs typeface="Times New Roman" pitchFamily="18" charset="0"/>
              </a:rPr>
            </a:br>
            <a:r>
              <a:rPr lang="en-GB" sz="2800" dirty="0" smtClean="0">
                <a:latin typeface="+mn-lt"/>
                <a:cs typeface="Times New Roman" pitchFamily="18" charset="0"/>
              </a:rPr>
              <a:t> 	20</a:t>
            </a:r>
            <a:r>
              <a:rPr lang="en-GB" sz="2800" dirty="0">
                <a:latin typeface="+mn-lt"/>
                <a:cs typeface="Times New Roman" pitchFamily="18" charset="0"/>
              </a:rPr>
              <a:t> </a:t>
            </a:r>
            <a:r>
              <a:rPr lang="en-GB" sz="2800" dirty="0" smtClean="0">
                <a:latin typeface="+mn-lt"/>
                <a:cs typeface="Times New Roman" pitchFamily="18" charset="0"/>
              </a:rPr>
              <a:t>years </a:t>
            </a:r>
            <a:r>
              <a:rPr lang="en-GB" sz="2800" dirty="0">
                <a:latin typeface="+mn-lt"/>
                <a:cs typeface="Times New Roman" pitchFamily="18" charset="0"/>
              </a:rPr>
              <a:t>to </a:t>
            </a:r>
            <a:r>
              <a:rPr lang="en-GB" sz="2800" dirty="0" smtClean="0">
                <a:latin typeface="+mn-lt"/>
                <a:cs typeface="Times New Roman" pitchFamily="18" charset="0"/>
              </a:rPr>
              <a:t>prepare – 6 SPs </a:t>
            </a:r>
            <a:br>
              <a:rPr lang="en-GB" sz="2800" dirty="0" smtClean="0">
                <a:latin typeface="+mn-lt"/>
                <a:cs typeface="Times New Roman" pitchFamily="18" charset="0"/>
              </a:rPr>
            </a:br>
            <a:r>
              <a:rPr lang="en-GB" sz="2800" dirty="0" smtClean="0">
                <a:latin typeface="+mn-lt"/>
                <a:cs typeface="Times New Roman" pitchFamily="18" charset="0"/>
              </a:rPr>
              <a:t>	Champagne Hillsides, Houses &amp; Cellars nomination (2015) took</a:t>
            </a:r>
            <a:br>
              <a:rPr lang="en-GB" sz="2800" dirty="0" smtClean="0">
                <a:latin typeface="+mn-lt"/>
                <a:cs typeface="Times New Roman" pitchFamily="18" charset="0"/>
              </a:rPr>
            </a:br>
            <a:r>
              <a:rPr lang="en-GB" sz="2800" dirty="0" smtClean="0">
                <a:latin typeface="+mn-lt"/>
                <a:cs typeface="Times New Roman" pitchFamily="18" charset="0"/>
              </a:rPr>
              <a:t> 	10 years</a:t>
            </a:r>
            <a:r>
              <a:rPr lang="en-GB" sz="2800" dirty="0">
                <a:latin typeface="+mn-lt"/>
                <a:cs typeface="Times New Roman" pitchFamily="18" charset="0"/>
              </a:rPr>
              <a:t> </a:t>
            </a:r>
            <a:r>
              <a:rPr lang="en-GB" sz="2800" dirty="0" smtClean="0">
                <a:latin typeface="+mn-lt"/>
                <a:cs typeface="Times New Roman" pitchFamily="18" charset="0"/>
              </a:rPr>
              <a:t>of intense work involving a</a:t>
            </a:r>
            <a:r>
              <a:rPr lang="en-GB" sz="2800" dirty="0">
                <a:latin typeface="+mn-lt"/>
                <a:cs typeface="Times New Roman" pitchFamily="18" charset="0"/>
              </a:rPr>
              <a:t> </a:t>
            </a:r>
            <a:r>
              <a:rPr lang="en-GB" sz="2800" dirty="0" smtClean="0">
                <a:latin typeface="+mn-lt"/>
                <a:cs typeface="Times New Roman" pitchFamily="18" charset="0"/>
              </a:rPr>
              <a:t>vast number of stakeholders</a:t>
            </a:r>
            <a:r>
              <a:rPr lang="en-GB" sz="2800" dirty="0">
                <a:latin typeface="+mn-lt"/>
                <a:cs typeface="Times New Roman" pitchFamily="18" charset="0"/>
              </a:rPr>
              <a:t/>
            </a:r>
            <a:br>
              <a:rPr lang="en-GB" sz="2800" dirty="0">
                <a:latin typeface="+mn-lt"/>
                <a:cs typeface="Times New Roman" pitchFamily="18" charset="0"/>
              </a:rPr>
            </a:br>
            <a:r>
              <a:rPr lang="en-GB" sz="2800" dirty="0" smtClean="0">
                <a:latin typeface="+mn-lt"/>
                <a:cs typeface="Times New Roman" pitchFamily="18" charset="0"/>
              </a:rPr>
              <a:t/>
            </a:r>
            <a:br>
              <a:rPr lang="en-GB" sz="2800" dirty="0" smtClean="0">
                <a:latin typeface="+mn-lt"/>
                <a:cs typeface="Times New Roman" pitchFamily="18" charset="0"/>
              </a:rPr>
            </a:br>
            <a:r>
              <a:rPr lang="en-GB" sz="2800" dirty="0" smtClean="0">
                <a:latin typeface="+mn-lt"/>
                <a:cs typeface="Times New Roman" pitchFamily="18" charset="0"/>
              </a:rPr>
              <a:t>- administrative differences can lead to complications and need to be taken</a:t>
            </a:r>
            <a:br>
              <a:rPr lang="en-GB" sz="2800" dirty="0" smtClean="0">
                <a:latin typeface="+mn-lt"/>
                <a:cs typeface="Times New Roman" pitchFamily="18" charset="0"/>
              </a:rPr>
            </a:br>
            <a:r>
              <a:rPr lang="en-GB" sz="2800" dirty="0" smtClean="0">
                <a:latin typeface="+mn-lt"/>
                <a:cs typeface="Times New Roman" pitchFamily="18" charset="0"/>
              </a:rPr>
              <a:t>  into account. Ensure level of compatibility or equivalence</a:t>
            </a:r>
            <a:br>
              <a:rPr lang="en-GB" sz="2800" dirty="0" smtClean="0">
                <a:latin typeface="+mn-lt"/>
                <a:cs typeface="Times New Roman" pitchFamily="18" charset="0"/>
              </a:rPr>
            </a:br>
            <a:r>
              <a:rPr lang="en-GB" sz="2800" dirty="0" smtClean="0">
                <a:latin typeface="+mn-lt"/>
                <a:cs typeface="Times New Roman" pitchFamily="18" charset="0"/>
              </a:rPr>
              <a:t> </a:t>
            </a:r>
            <a:r>
              <a:rPr lang="en-GB" sz="2800" dirty="0">
                <a:latin typeface="+mn-lt"/>
                <a:cs typeface="Times New Roman" pitchFamily="18" charset="0"/>
              </a:rPr>
              <a:t> </a:t>
            </a:r>
            <a:r>
              <a:rPr lang="en-IE" sz="2800" dirty="0">
                <a:latin typeface="+mn-lt"/>
                <a:cs typeface="Times New Roman" pitchFamily="18" charset="0"/>
              </a:rPr>
              <a:t/>
            </a:r>
            <a:br>
              <a:rPr lang="en-IE" sz="2800" dirty="0">
                <a:latin typeface="+mn-lt"/>
                <a:cs typeface="Times New Roman" pitchFamily="18" charset="0"/>
              </a:rPr>
            </a:br>
            <a:r>
              <a:rPr lang="en-IE" sz="2800" dirty="0" smtClean="0">
                <a:latin typeface="+mn-lt"/>
                <a:cs typeface="Times New Roman" pitchFamily="18" charset="0"/>
              </a:rPr>
              <a:t>- achieving </a:t>
            </a:r>
            <a:r>
              <a:rPr lang="en-GB" sz="2800" dirty="0">
                <a:latin typeface="+mn-lt"/>
                <a:cs typeface="Times New Roman" pitchFamily="18" charset="0"/>
              </a:rPr>
              <a:t>overall manageability and coherence </a:t>
            </a:r>
            <a:r>
              <a:rPr lang="en-GB" sz="2800" dirty="0" smtClean="0">
                <a:latin typeface="+mn-lt"/>
                <a:cs typeface="Times New Roman" pitchFamily="18" charset="0"/>
              </a:rPr>
              <a:t>of </a:t>
            </a:r>
            <a:r>
              <a:rPr lang="en-GB" sz="2800" dirty="0">
                <a:latin typeface="+mn-lt"/>
                <a:cs typeface="Times New Roman" pitchFamily="18" charset="0"/>
              </a:rPr>
              <a:t>the </a:t>
            </a:r>
            <a:r>
              <a:rPr lang="en-GB" sz="2800" dirty="0" smtClean="0">
                <a:latin typeface="+mn-lt"/>
                <a:cs typeface="Times New Roman" pitchFamily="18" charset="0"/>
              </a:rPr>
              <a:t>property can be</a:t>
            </a:r>
            <a:br>
              <a:rPr lang="en-GB" sz="2800" dirty="0" smtClean="0">
                <a:latin typeface="+mn-lt"/>
                <a:cs typeface="Times New Roman" pitchFamily="18" charset="0"/>
              </a:rPr>
            </a:br>
            <a:r>
              <a:rPr lang="en-GB" sz="2800" dirty="0" smtClean="0">
                <a:latin typeface="+mn-lt"/>
                <a:cs typeface="Times New Roman" pitchFamily="18" charset="0"/>
              </a:rPr>
              <a:t>  challenging</a:t>
            </a:r>
            <a:r>
              <a:rPr lang="en-IE" sz="2800" dirty="0">
                <a:latin typeface="+mn-lt"/>
                <a:cs typeface="Times New Roman" pitchFamily="18" charset="0"/>
              </a:rPr>
              <a:t/>
            </a:r>
            <a:br>
              <a:rPr lang="en-IE" sz="2800" dirty="0">
                <a:latin typeface="+mn-lt"/>
                <a:cs typeface="Times New Roman" pitchFamily="18" charset="0"/>
              </a:rPr>
            </a:br>
            <a:r>
              <a:rPr lang="en-GB" sz="2800" dirty="0">
                <a:latin typeface="+mn-lt"/>
                <a:cs typeface="Times New Roman" pitchFamily="18" charset="0"/>
              </a:rPr>
              <a:t> </a:t>
            </a:r>
            <a:r>
              <a:rPr lang="en-IE" sz="2800" dirty="0">
                <a:latin typeface="+mn-lt"/>
                <a:cs typeface="Times New Roman" pitchFamily="18" charset="0"/>
              </a:rPr>
              <a:t/>
            </a:r>
            <a:br>
              <a:rPr lang="en-IE" sz="2800" dirty="0">
                <a:latin typeface="+mn-lt"/>
                <a:cs typeface="Times New Roman" pitchFamily="18" charset="0"/>
              </a:rPr>
            </a:br>
            <a:r>
              <a:rPr lang="en-IE" sz="2800" dirty="0" smtClean="0">
                <a:latin typeface="+mn-lt"/>
                <a:cs typeface="Times New Roman" pitchFamily="18" charset="0"/>
              </a:rPr>
              <a:t>- there can be a delicate </a:t>
            </a:r>
            <a:r>
              <a:rPr lang="en-GB" sz="2800" dirty="0" smtClean="0">
                <a:latin typeface="+mn-lt"/>
                <a:cs typeface="Times New Roman" pitchFamily="18" charset="0"/>
              </a:rPr>
              <a:t>balance </a:t>
            </a:r>
            <a:r>
              <a:rPr lang="en-GB" sz="2800" dirty="0">
                <a:latin typeface="+mn-lt"/>
                <a:cs typeface="Times New Roman" pitchFamily="18" charset="0"/>
              </a:rPr>
              <a:t>of </a:t>
            </a:r>
            <a:r>
              <a:rPr lang="en-GB" sz="2800" dirty="0" smtClean="0">
                <a:latin typeface="+mn-lt"/>
                <a:cs typeface="Times New Roman" pitchFamily="18" charset="0"/>
              </a:rPr>
              <a:t>responsibilities</a:t>
            </a:r>
            <a:br>
              <a:rPr lang="en-GB" sz="2800" dirty="0" smtClean="0">
                <a:latin typeface="+mn-lt"/>
                <a:cs typeface="Times New Roman" pitchFamily="18" charset="0"/>
              </a:rPr>
            </a:br>
            <a:r>
              <a:rPr lang="en-IE" sz="2800" dirty="0">
                <a:latin typeface="+mn-lt"/>
                <a:cs typeface="Times New Roman" pitchFamily="18" charset="0"/>
              </a:rPr>
              <a:t/>
            </a:r>
            <a:br>
              <a:rPr lang="en-IE" sz="2800" dirty="0">
                <a:latin typeface="+mn-lt"/>
                <a:cs typeface="Times New Roman" pitchFamily="18" charset="0"/>
              </a:rPr>
            </a:br>
            <a:r>
              <a:rPr lang="en-IE" sz="2800" dirty="0" smtClean="0">
                <a:latin typeface="+mn-lt"/>
                <a:cs typeface="Times New Roman" pitchFamily="18" charset="0"/>
              </a:rPr>
              <a:t>- considerable </a:t>
            </a:r>
            <a:r>
              <a:rPr lang="en-GB" sz="2800" dirty="0">
                <a:latin typeface="+mn-lt"/>
                <a:cs typeface="Times New Roman" pitchFamily="18" charset="0"/>
              </a:rPr>
              <a:t>cost implications (+ costlier </a:t>
            </a:r>
            <a:r>
              <a:rPr lang="en-GB" sz="2800" dirty="0" smtClean="0">
                <a:latin typeface="+mn-lt"/>
                <a:cs typeface="Times New Roman" pitchFamily="18" charset="0"/>
              </a:rPr>
              <a:t>evaluation </a:t>
            </a:r>
            <a:r>
              <a:rPr lang="en-GB" sz="2800" dirty="0">
                <a:latin typeface="+mn-lt"/>
                <a:cs typeface="Times New Roman" pitchFamily="18" charset="0"/>
              </a:rPr>
              <a:t>missions</a:t>
            </a:r>
            <a:r>
              <a:rPr lang="en-GB" sz="2800" dirty="0" smtClean="0">
                <a:latin typeface="+mn-lt"/>
                <a:cs typeface="Times New Roman" pitchFamily="18" charset="0"/>
              </a:rPr>
              <a:t>)</a:t>
            </a:r>
            <a:endParaRPr lang="en-IE" sz="2800" dirty="0">
              <a:latin typeface="+mn-lt"/>
              <a:cs typeface="Times New Roman" pitchFamily="18" charset="0"/>
            </a:endParaRPr>
          </a:p>
        </p:txBody>
      </p:sp>
      <p:pic>
        <p:nvPicPr>
          <p:cNvPr id="3" name="Picture 2"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0769" y="6471138"/>
            <a:ext cx="1556238" cy="316522"/>
          </a:xfrm>
          <a:prstGeom prst="rect">
            <a:avLst/>
          </a:prstGeom>
        </p:spPr>
      </p:pic>
    </p:spTree>
    <p:extLst>
      <p:ext uri="{BB962C8B-B14F-4D97-AF65-F5344CB8AC3E}">
        <p14:creationId xmlns:p14="http://schemas.microsoft.com/office/powerpoint/2010/main" val="13987910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1" y="283430"/>
            <a:ext cx="10322169" cy="6178698"/>
          </a:xfrm>
        </p:spPr>
        <p:txBody>
          <a:bodyPr>
            <a:normAutofit/>
          </a:bodyPr>
          <a:lstStyle/>
          <a:p>
            <a:pPr algn="l"/>
            <a:r>
              <a:rPr lang="en-GB" sz="3200" b="1" dirty="0">
                <a:solidFill>
                  <a:srgbClr val="002060"/>
                </a:solidFill>
                <a:latin typeface="+mn-lt"/>
                <a:cs typeface="Times New Roman" pitchFamily="18" charset="0"/>
              </a:rPr>
              <a:t>But there are opportunities and benefits:</a:t>
            </a:r>
            <a:r>
              <a:rPr lang="en-IE" sz="3200" b="1" dirty="0">
                <a:solidFill>
                  <a:srgbClr val="002060"/>
                </a:solidFill>
                <a:latin typeface="+mn-lt"/>
                <a:cs typeface="Times New Roman" pitchFamily="18" charset="0"/>
              </a:rPr>
              <a:t/>
            </a:r>
            <a:br>
              <a:rPr lang="en-IE" sz="3200" b="1" dirty="0">
                <a:solidFill>
                  <a:srgbClr val="002060"/>
                </a:solidFill>
                <a:latin typeface="+mn-lt"/>
                <a:cs typeface="Times New Roman" pitchFamily="18" charset="0"/>
              </a:rPr>
            </a:br>
            <a:r>
              <a:rPr lang="en-GB" sz="3100" dirty="0">
                <a:latin typeface="+mn-lt"/>
                <a:cs typeface="Times New Roman" pitchFamily="18" charset="0"/>
              </a:rPr>
              <a:t> </a:t>
            </a:r>
            <a:r>
              <a:rPr lang="en-IE" sz="3100" dirty="0">
                <a:latin typeface="+mn-lt"/>
                <a:cs typeface="Times New Roman" pitchFamily="18" charset="0"/>
              </a:rPr>
              <a:t/>
            </a:r>
            <a:br>
              <a:rPr lang="en-IE" sz="3100" dirty="0">
                <a:latin typeface="+mn-lt"/>
                <a:cs typeface="Times New Roman" pitchFamily="18" charset="0"/>
              </a:rPr>
            </a:br>
            <a:r>
              <a:rPr lang="en-IE" sz="3100" dirty="0">
                <a:latin typeface="+mn-lt"/>
                <a:cs typeface="Times New Roman" pitchFamily="18" charset="0"/>
              </a:rPr>
              <a:t>	</a:t>
            </a:r>
            <a:r>
              <a:rPr lang="en-IE" sz="3200" dirty="0">
                <a:latin typeface="+mn-lt"/>
                <a:cs typeface="Times New Roman" pitchFamily="18" charset="0"/>
              </a:rPr>
              <a:t>-</a:t>
            </a:r>
            <a:r>
              <a:rPr lang="en-GB" sz="3200" dirty="0">
                <a:latin typeface="+mn-lt"/>
                <a:cs typeface="Times New Roman" pitchFamily="18" charset="0"/>
              </a:rPr>
              <a:t>a tool for international co-operation  </a:t>
            </a:r>
            <a:r>
              <a:rPr lang="en-IE" sz="3200" dirty="0">
                <a:latin typeface="+mn-lt"/>
                <a:cs typeface="Times New Roman" pitchFamily="18" charset="0"/>
              </a:rPr>
              <a:t/>
            </a:r>
            <a:br>
              <a:rPr lang="en-IE" sz="3200" dirty="0">
                <a:latin typeface="+mn-lt"/>
                <a:cs typeface="Times New Roman" pitchFamily="18" charset="0"/>
              </a:rPr>
            </a:br>
            <a:r>
              <a:rPr lang="en-GB" sz="3200" dirty="0">
                <a:latin typeface="+mn-lt"/>
                <a:cs typeface="Times New Roman" pitchFamily="18" charset="0"/>
              </a:rPr>
              <a:t> </a:t>
            </a:r>
            <a:r>
              <a:rPr lang="en-IE" sz="3200" dirty="0">
                <a:latin typeface="+mn-lt"/>
                <a:cs typeface="Times New Roman" pitchFamily="18" charset="0"/>
              </a:rPr>
              <a:t/>
            </a:r>
            <a:br>
              <a:rPr lang="en-IE" sz="3200" dirty="0">
                <a:latin typeface="+mn-lt"/>
                <a:cs typeface="Times New Roman" pitchFamily="18" charset="0"/>
              </a:rPr>
            </a:br>
            <a:r>
              <a:rPr lang="en-IE" sz="3200" dirty="0">
                <a:latin typeface="+mn-lt"/>
                <a:cs typeface="Times New Roman" pitchFamily="18" charset="0"/>
              </a:rPr>
              <a:t>	-</a:t>
            </a:r>
            <a:r>
              <a:rPr lang="en-GB" sz="3200" dirty="0">
                <a:latin typeface="+mn-lt"/>
                <a:cs typeface="Times New Roman" pitchFamily="18" charset="0"/>
              </a:rPr>
              <a:t>shared approaches leading to better management </a:t>
            </a:r>
            <a:r>
              <a:rPr lang="en-GB" sz="3200" dirty="0" smtClean="0">
                <a:latin typeface="+mn-lt"/>
                <a:cs typeface="Times New Roman" pitchFamily="18" charset="0"/>
              </a:rPr>
              <a:t>and</a:t>
            </a:r>
            <a:br>
              <a:rPr lang="en-GB" sz="3200" dirty="0" smtClean="0">
                <a:latin typeface="+mn-lt"/>
                <a:cs typeface="Times New Roman" pitchFamily="18" charset="0"/>
              </a:rPr>
            </a:br>
            <a:r>
              <a:rPr lang="en-GB" sz="3200" dirty="0" smtClean="0">
                <a:latin typeface="+mn-lt"/>
                <a:cs typeface="Times New Roman" pitchFamily="18" charset="0"/>
              </a:rPr>
              <a:t> 	 conservation </a:t>
            </a:r>
            <a:r>
              <a:rPr lang="en-GB" sz="3200" dirty="0">
                <a:latin typeface="+mn-lt"/>
                <a:cs typeface="Times New Roman" pitchFamily="18" charset="0"/>
              </a:rPr>
              <a:t>practices</a:t>
            </a:r>
            <a:r>
              <a:rPr lang="en-IE" sz="3200" dirty="0">
                <a:latin typeface="+mn-lt"/>
                <a:cs typeface="Times New Roman" pitchFamily="18" charset="0"/>
              </a:rPr>
              <a:t/>
            </a:r>
            <a:br>
              <a:rPr lang="en-IE" sz="3200" dirty="0">
                <a:latin typeface="+mn-lt"/>
                <a:cs typeface="Times New Roman" pitchFamily="18" charset="0"/>
              </a:rPr>
            </a:br>
            <a:r>
              <a:rPr lang="en-GB" sz="3200" dirty="0">
                <a:latin typeface="+mn-lt"/>
                <a:cs typeface="Times New Roman" pitchFamily="18" charset="0"/>
              </a:rPr>
              <a:t> </a:t>
            </a:r>
            <a:r>
              <a:rPr lang="en-IE" sz="3200" dirty="0">
                <a:latin typeface="+mn-lt"/>
                <a:cs typeface="Times New Roman" pitchFamily="18" charset="0"/>
              </a:rPr>
              <a:t/>
            </a:r>
            <a:br>
              <a:rPr lang="en-IE" sz="3200" dirty="0">
                <a:latin typeface="+mn-lt"/>
                <a:cs typeface="Times New Roman" pitchFamily="18" charset="0"/>
              </a:rPr>
            </a:br>
            <a:r>
              <a:rPr lang="en-IE" sz="3200" dirty="0">
                <a:latin typeface="+mn-lt"/>
                <a:cs typeface="Times New Roman" pitchFamily="18" charset="0"/>
              </a:rPr>
              <a:t>	-</a:t>
            </a:r>
            <a:r>
              <a:rPr lang="en-GB" sz="3200" dirty="0">
                <a:latin typeface="+mn-lt"/>
                <a:cs typeface="Times New Roman" pitchFamily="18" charset="0"/>
              </a:rPr>
              <a:t>exchange of technical and research information</a:t>
            </a:r>
            <a:r>
              <a:rPr lang="en-IE" sz="3200" dirty="0">
                <a:latin typeface="+mn-lt"/>
                <a:cs typeface="Times New Roman" pitchFamily="18" charset="0"/>
              </a:rPr>
              <a:t/>
            </a:r>
            <a:br>
              <a:rPr lang="en-IE" sz="3200" dirty="0">
                <a:latin typeface="+mn-lt"/>
                <a:cs typeface="Times New Roman" pitchFamily="18" charset="0"/>
              </a:rPr>
            </a:br>
            <a:r>
              <a:rPr lang="en-GB" sz="3200" dirty="0">
                <a:latin typeface="+mn-lt"/>
                <a:cs typeface="Times New Roman" pitchFamily="18" charset="0"/>
              </a:rPr>
              <a:t> </a:t>
            </a:r>
            <a:r>
              <a:rPr lang="en-IE" sz="3200" dirty="0">
                <a:latin typeface="+mn-lt"/>
                <a:cs typeface="Times New Roman" pitchFamily="18" charset="0"/>
              </a:rPr>
              <a:t/>
            </a:r>
            <a:br>
              <a:rPr lang="en-IE" sz="3200" dirty="0">
                <a:latin typeface="+mn-lt"/>
                <a:cs typeface="Times New Roman" pitchFamily="18" charset="0"/>
              </a:rPr>
            </a:br>
            <a:r>
              <a:rPr lang="en-IE" sz="3200" dirty="0">
                <a:latin typeface="+mn-lt"/>
                <a:cs typeface="Times New Roman" pitchFamily="18" charset="0"/>
              </a:rPr>
              <a:t>	-</a:t>
            </a:r>
            <a:r>
              <a:rPr lang="en-GB" sz="3200" dirty="0">
                <a:latin typeface="+mn-lt"/>
                <a:cs typeface="Times New Roman" pitchFamily="18" charset="0"/>
              </a:rPr>
              <a:t>development of integrated cultural tourism</a:t>
            </a:r>
            <a:r>
              <a:rPr lang="en-IE" sz="3200" dirty="0">
                <a:latin typeface="+mn-lt"/>
                <a:cs typeface="Times New Roman" pitchFamily="18" charset="0"/>
              </a:rPr>
              <a:t/>
            </a:r>
            <a:br>
              <a:rPr lang="en-IE" sz="3200" dirty="0">
                <a:latin typeface="+mn-lt"/>
                <a:cs typeface="Times New Roman" pitchFamily="18" charset="0"/>
              </a:rPr>
            </a:br>
            <a:endParaRPr lang="en-IE" sz="3200" dirty="0">
              <a:latin typeface="+mn-lt"/>
              <a:cs typeface="Times New Roman" pitchFamily="18" charset="0"/>
            </a:endParaRPr>
          </a:p>
        </p:txBody>
      </p:sp>
      <p:pic>
        <p:nvPicPr>
          <p:cNvPr id="3" name="Picture 2"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41977" y="6453336"/>
            <a:ext cx="1573822" cy="316740"/>
          </a:xfrm>
          <a:prstGeom prst="rect">
            <a:avLst/>
          </a:prstGeom>
        </p:spPr>
      </p:pic>
    </p:spTree>
    <p:extLst>
      <p:ext uri="{BB962C8B-B14F-4D97-AF65-F5344CB8AC3E}">
        <p14:creationId xmlns:p14="http://schemas.microsoft.com/office/powerpoint/2010/main" val="977984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1547"/>
            <a:ext cx="9144000" cy="1011116"/>
          </a:xfrm>
        </p:spPr>
        <p:txBody>
          <a:bodyPr>
            <a:normAutofit/>
          </a:bodyPr>
          <a:lstStyle/>
          <a:p>
            <a:r>
              <a:rPr lang="en-IE" sz="5400" b="1" dirty="0" smtClean="0">
                <a:solidFill>
                  <a:srgbClr val="002060"/>
                </a:solidFill>
                <a:latin typeface="+mn-lt"/>
                <a:cs typeface="Times New Roman" panose="02020603050405020304" pitchFamily="18" charset="0"/>
              </a:rPr>
              <a:t>Responsibility</a:t>
            </a:r>
            <a:endParaRPr lang="en-IE" sz="5400" b="1" dirty="0">
              <a:solidFill>
                <a:srgbClr val="002060"/>
              </a:solidFill>
              <a:latin typeface="+mn-lt"/>
              <a:cs typeface="Times New Roman" panose="02020603050405020304" pitchFamily="18" charset="0"/>
            </a:endParaRPr>
          </a:p>
        </p:txBody>
      </p:sp>
      <p:sp>
        <p:nvSpPr>
          <p:cNvPr id="3" name="Subtitle 2"/>
          <p:cNvSpPr>
            <a:spLocks noGrp="1"/>
          </p:cNvSpPr>
          <p:nvPr>
            <p:ph type="subTitle" idx="1"/>
          </p:nvPr>
        </p:nvSpPr>
        <p:spPr>
          <a:xfrm>
            <a:off x="1524000" y="1538655"/>
            <a:ext cx="9144000" cy="5011614"/>
          </a:xfrm>
        </p:spPr>
        <p:txBody>
          <a:bodyPr>
            <a:normAutofit lnSpcReduction="10000"/>
          </a:bodyPr>
          <a:lstStyle/>
          <a:p>
            <a:pPr marL="457200" indent="-457200" algn="l">
              <a:buFont typeface="Arial" panose="020B0604020202020204" pitchFamily="34" charset="0"/>
              <a:buChar char="•"/>
            </a:pPr>
            <a:r>
              <a:rPr lang="en-GB" sz="2800" dirty="0">
                <a:ea typeface="+mj-ea"/>
                <a:cs typeface="Times New Roman" pitchFamily="18" charset="0"/>
              </a:rPr>
              <a:t>there is shared responsibility not just </a:t>
            </a:r>
            <a:r>
              <a:rPr lang="en-GB" sz="2800" dirty="0" smtClean="0">
                <a:ea typeface="+mj-ea"/>
                <a:cs typeface="Times New Roman" pitchFamily="18" charset="0"/>
              </a:rPr>
              <a:t>for </a:t>
            </a:r>
            <a:r>
              <a:rPr lang="en-GB" sz="2800" dirty="0">
                <a:ea typeface="+mj-ea"/>
                <a:cs typeface="Times New Roman" pitchFamily="18" charset="0"/>
              </a:rPr>
              <a:t>the property </a:t>
            </a:r>
            <a:r>
              <a:rPr lang="en-GB" sz="2800" dirty="0">
                <a:solidFill>
                  <a:srgbClr val="FFFF00"/>
                </a:solidFill>
                <a:ea typeface="+mj-ea"/>
                <a:cs typeface="Times New Roman" pitchFamily="18" charset="0"/>
              </a:rPr>
              <a:t>but to each other</a:t>
            </a:r>
            <a:r>
              <a:rPr lang="en-GB" sz="2800" dirty="0" smtClean="0">
                <a:solidFill>
                  <a:srgbClr val="FFFF00"/>
                </a:solidFill>
                <a:ea typeface="+mj-ea"/>
                <a:cs typeface="Times New Roman" pitchFamily="18" charset="0"/>
              </a:rPr>
              <a:t>.</a:t>
            </a:r>
          </a:p>
          <a:p>
            <a:pPr marL="457200" indent="-457200" algn="l">
              <a:buFont typeface="Arial" panose="020B0604020202020204" pitchFamily="34" charset="0"/>
              <a:buChar char="•"/>
            </a:pPr>
            <a:endParaRPr lang="en-GB" sz="2800" dirty="0">
              <a:ea typeface="+mj-ea"/>
              <a:cs typeface="Times New Roman" pitchFamily="18" charset="0"/>
            </a:endParaRPr>
          </a:p>
          <a:p>
            <a:pPr marL="457200" indent="-457200" algn="l">
              <a:buFont typeface="Arial" panose="020B0604020202020204" pitchFamily="34" charset="0"/>
              <a:buChar char="•"/>
            </a:pPr>
            <a:r>
              <a:rPr lang="en-GB" sz="2800" dirty="0">
                <a:ea typeface="+mj-ea"/>
                <a:cs typeface="Times New Roman" pitchFamily="18" charset="0"/>
              </a:rPr>
              <a:t>t</a:t>
            </a:r>
            <a:r>
              <a:rPr lang="en-GB" sz="2800" dirty="0" smtClean="0">
                <a:ea typeface="+mj-ea"/>
                <a:cs typeface="Times New Roman" pitchFamily="18" charset="0"/>
              </a:rPr>
              <a:t>his has fundamental implications for management, conservation and danger listing. There must be oversight of the whole of the transnational property from a </a:t>
            </a:r>
            <a:r>
              <a:rPr lang="en-GB" sz="2800" dirty="0" smtClean="0">
                <a:solidFill>
                  <a:srgbClr val="FFFF00"/>
                </a:solidFill>
                <a:ea typeface="+mj-ea"/>
                <a:cs typeface="Times New Roman" pitchFamily="18" charset="0"/>
              </a:rPr>
              <a:t>Joint Management Committee.</a:t>
            </a:r>
          </a:p>
          <a:p>
            <a:pPr marL="457200" indent="-457200" algn="l">
              <a:buFont typeface="Arial" panose="020B0604020202020204" pitchFamily="34" charset="0"/>
              <a:buChar char="•"/>
            </a:pPr>
            <a:endParaRPr lang="en-GB" sz="2800" dirty="0">
              <a:ea typeface="+mj-ea"/>
              <a:cs typeface="Times New Roman" pitchFamily="18" charset="0"/>
            </a:endParaRPr>
          </a:p>
          <a:p>
            <a:pPr marL="457200" indent="-457200" algn="l">
              <a:buFont typeface="Arial" panose="020B0604020202020204" pitchFamily="34" charset="0"/>
              <a:buChar char="•"/>
            </a:pPr>
            <a:r>
              <a:rPr lang="en-GB" sz="2800" dirty="0">
                <a:ea typeface="+mj-ea"/>
                <a:cs typeface="Times New Roman" pitchFamily="18" charset="0"/>
              </a:rPr>
              <a:t>r</a:t>
            </a:r>
            <a:r>
              <a:rPr lang="en-GB" sz="2800" dirty="0" smtClean="0">
                <a:ea typeface="+mj-ea"/>
                <a:cs typeface="Times New Roman" pitchFamily="18" charset="0"/>
              </a:rPr>
              <a:t>esponsibility needs to be apportioned clearly.</a:t>
            </a:r>
          </a:p>
          <a:p>
            <a:pPr marL="457200" indent="-457200" algn="l">
              <a:buFont typeface="Arial" panose="020B0604020202020204" pitchFamily="34" charset="0"/>
              <a:buChar char="•"/>
            </a:pPr>
            <a:endParaRPr lang="en-GB" sz="2800" dirty="0">
              <a:ea typeface="+mj-ea"/>
              <a:cs typeface="Times New Roman" pitchFamily="18" charset="0"/>
            </a:endParaRPr>
          </a:p>
          <a:p>
            <a:pPr marL="457200" indent="-457200" algn="l">
              <a:buFont typeface="Arial" panose="020B0604020202020204" pitchFamily="34" charset="0"/>
              <a:buChar char="•"/>
            </a:pPr>
            <a:r>
              <a:rPr lang="en-GB" sz="2800" dirty="0">
                <a:ea typeface="+mj-ea"/>
                <a:cs typeface="Times New Roman" pitchFamily="18" charset="0"/>
              </a:rPr>
              <a:t>a</a:t>
            </a:r>
            <a:r>
              <a:rPr lang="en-GB" sz="2800" dirty="0" smtClean="0">
                <a:ea typeface="+mj-ea"/>
                <a:cs typeface="Times New Roman" pitchFamily="18" charset="0"/>
              </a:rPr>
              <a:t> framework for conflict resolution should be in place.</a:t>
            </a:r>
            <a:endParaRPr lang="en-IE" dirty="0"/>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15600" y="6453554"/>
            <a:ext cx="1582614" cy="334106"/>
          </a:xfrm>
          <a:prstGeom prst="rect">
            <a:avLst/>
          </a:prstGeom>
        </p:spPr>
      </p:pic>
    </p:spTree>
    <p:extLst>
      <p:ext uri="{BB962C8B-B14F-4D97-AF65-F5344CB8AC3E}">
        <p14:creationId xmlns:p14="http://schemas.microsoft.com/office/powerpoint/2010/main" val="1053026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4E88FD-358E-C847-ACBF-A63A316195C7}"/>
              </a:ext>
            </a:extLst>
          </p:cNvPr>
          <p:cNvSpPr>
            <a:spLocks noGrp="1"/>
          </p:cNvSpPr>
          <p:nvPr>
            <p:ph type="title"/>
          </p:nvPr>
        </p:nvSpPr>
        <p:spPr>
          <a:xfrm>
            <a:off x="838200" y="167055"/>
            <a:ext cx="10515600" cy="1266091"/>
          </a:xfrm>
        </p:spPr>
        <p:txBody>
          <a:bodyPr>
            <a:normAutofit/>
          </a:bodyPr>
          <a:lstStyle/>
          <a:p>
            <a:pPr algn="ctr"/>
            <a:r>
              <a:rPr lang="en-IE" sz="4000" b="1" dirty="0" smtClean="0">
                <a:solidFill>
                  <a:srgbClr val="002060"/>
                </a:solidFill>
                <a:latin typeface="+mn-lt"/>
                <a:cs typeface="Times New Roman" pitchFamily="18" charset="0"/>
              </a:rPr>
              <a:t>Some Fundamental </a:t>
            </a:r>
            <a:r>
              <a:rPr lang="en-IE" sz="4000" b="1" dirty="0">
                <a:solidFill>
                  <a:srgbClr val="002060"/>
                </a:solidFill>
                <a:latin typeface="+mn-lt"/>
                <a:cs typeface="Times New Roman" pitchFamily="18" charset="0"/>
              </a:rPr>
              <a:t>Concepts to consider </a:t>
            </a:r>
            <a:r>
              <a:rPr lang="en-IE" sz="4000" b="1" dirty="0" smtClean="0">
                <a:solidFill>
                  <a:srgbClr val="002060"/>
                </a:solidFill>
                <a:latin typeface="+mn-lt"/>
                <a:cs typeface="Times New Roman" pitchFamily="18" charset="0"/>
              </a:rPr>
              <a:t/>
            </a:r>
            <a:br>
              <a:rPr lang="en-IE" sz="4000" b="1" dirty="0" smtClean="0">
                <a:solidFill>
                  <a:srgbClr val="002060"/>
                </a:solidFill>
                <a:latin typeface="+mn-lt"/>
                <a:cs typeface="Times New Roman" pitchFamily="18" charset="0"/>
              </a:rPr>
            </a:br>
            <a:r>
              <a:rPr lang="en-IE" sz="4000" b="1" dirty="0" smtClean="0">
                <a:solidFill>
                  <a:srgbClr val="002060"/>
                </a:solidFill>
                <a:latin typeface="+mn-lt"/>
                <a:cs typeface="Times New Roman" pitchFamily="18" charset="0"/>
              </a:rPr>
              <a:t>in the World Heritage Process</a:t>
            </a:r>
            <a:endParaRPr lang="en-US" sz="4000" b="1" dirty="0">
              <a:solidFill>
                <a:srgbClr val="002060"/>
              </a:solidFill>
              <a:latin typeface="+mn-lt"/>
            </a:endParaRPr>
          </a:p>
        </p:txBody>
      </p:sp>
      <p:sp>
        <p:nvSpPr>
          <p:cNvPr id="3" name="Content Placeholder 2">
            <a:extLst>
              <a:ext uri="{FF2B5EF4-FFF2-40B4-BE49-F238E27FC236}">
                <a16:creationId xmlns:a16="http://schemas.microsoft.com/office/drawing/2014/main" xmlns="" id="{CA322A0E-E692-3A4F-BD7E-CC0791A2F01C}"/>
              </a:ext>
            </a:extLst>
          </p:cNvPr>
          <p:cNvSpPr>
            <a:spLocks noGrp="1"/>
          </p:cNvSpPr>
          <p:nvPr>
            <p:ph idx="1"/>
          </p:nvPr>
        </p:nvSpPr>
        <p:spPr>
          <a:xfrm>
            <a:off x="838200" y="1811215"/>
            <a:ext cx="10515600" cy="4343399"/>
          </a:xfrm>
        </p:spPr>
        <p:txBody>
          <a:bodyPr>
            <a:normAutofit lnSpcReduction="10000"/>
          </a:bodyPr>
          <a:lstStyle/>
          <a:p>
            <a:r>
              <a:rPr lang="en-US" dirty="0" smtClean="0">
                <a:cs typeface="Times New Roman" panose="02020603050405020304" pitchFamily="18" charset="0"/>
              </a:rPr>
              <a:t>WH Convention Strategic Action Plan &amp; Vision</a:t>
            </a:r>
          </a:p>
          <a:p>
            <a:r>
              <a:rPr lang="en-US" dirty="0" smtClean="0">
                <a:cs typeface="Times New Roman" panose="02020603050405020304" pitchFamily="18" charset="0"/>
              </a:rPr>
              <a:t>Baseline Research</a:t>
            </a:r>
          </a:p>
          <a:p>
            <a:r>
              <a:rPr lang="en-US" dirty="0" smtClean="0">
                <a:solidFill>
                  <a:srgbClr val="FFFF00"/>
                </a:solidFill>
                <a:cs typeface="Times New Roman" panose="02020603050405020304" pitchFamily="18" charset="0"/>
              </a:rPr>
              <a:t>Comparative Analysis</a:t>
            </a:r>
          </a:p>
          <a:p>
            <a:r>
              <a:rPr lang="en-US" dirty="0" smtClean="0">
                <a:solidFill>
                  <a:srgbClr val="FFFF00"/>
                </a:solidFill>
                <a:cs typeface="Times New Roman" panose="02020603050405020304" pitchFamily="18" charset="0"/>
              </a:rPr>
              <a:t>Boundaries &amp; Buffer Zones</a:t>
            </a:r>
          </a:p>
          <a:p>
            <a:r>
              <a:rPr lang="en-US" dirty="0" smtClean="0">
                <a:solidFill>
                  <a:srgbClr val="FFFF00"/>
                </a:solidFill>
                <a:cs typeface="Times New Roman" panose="02020603050405020304" pitchFamily="18" charset="0"/>
              </a:rPr>
              <a:t>Serial Nominations</a:t>
            </a:r>
          </a:p>
          <a:p>
            <a:r>
              <a:rPr lang="en-US" dirty="0" smtClean="0">
                <a:solidFill>
                  <a:srgbClr val="FFFF00"/>
                </a:solidFill>
                <a:cs typeface="Times New Roman" panose="02020603050405020304" pitchFamily="18" charset="0"/>
              </a:rPr>
              <a:t>Transnational Serial Nominations</a:t>
            </a:r>
          </a:p>
          <a:p>
            <a:r>
              <a:rPr lang="en-US" dirty="0" smtClean="0">
                <a:solidFill>
                  <a:srgbClr val="FFFF00"/>
                </a:solidFill>
                <a:cs typeface="Times New Roman" panose="02020603050405020304" pitchFamily="18" charset="0"/>
              </a:rPr>
              <a:t>Managing Serial Nominations</a:t>
            </a:r>
          </a:p>
          <a:p>
            <a:r>
              <a:rPr lang="en-US" dirty="0" smtClean="0">
                <a:solidFill>
                  <a:srgbClr val="FFFF00"/>
                </a:solidFill>
                <a:cs typeface="Times New Roman" panose="02020603050405020304" pitchFamily="18" charset="0"/>
              </a:rPr>
              <a:t>Upstream &amp; Midstream Processes</a:t>
            </a:r>
          </a:p>
          <a:p>
            <a:r>
              <a:rPr lang="en-US" dirty="0" smtClean="0">
                <a:cs typeface="Times New Roman" panose="02020603050405020304" pitchFamily="18" charset="0"/>
              </a:rPr>
              <a:t>Maintaining Momentum</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33184" y="6479931"/>
            <a:ext cx="1591407" cy="316522"/>
          </a:xfrm>
          <a:prstGeom prst="rect">
            <a:avLst/>
          </a:prstGeom>
        </p:spPr>
      </p:pic>
    </p:spTree>
    <p:extLst>
      <p:ext uri="{BB962C8B-B14F-4D97-AF65-F5344CB8AC3E}">
        <p14:creationId xmlns:p14="http://schemas.microsoft.com/office/powerpoint/2010/main" val="6376318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58262"/>
            <a:ext cx="7772400" cy="958361"/>
          </a:xfrm>
        </p:spPr>
        <p:txBody>
          <a:bodyPr>
            <a:normAutofit/>
          </a:bodyPr>
          <a:lstStyle/>
          <a:p>
            <a:r>
              <a:rPr lang="en-IE" sz="5400" b="1" dirty="0">
                <a:solidFill>
                  <a:srgbClr val="002060"/>
                </a:solidFill>
                <a:latin typeface="+mn-lt"/>
                <a:cs typeface="Times New Roman" pitchFamily="18" charset="0"/>
              </a:rPr>
              <a:t>Single Property Concept</a:t>
            </a:r>
          </a:p>
        </p:txBody>
      </p:sp>
      <p:sp>
        <p:nvSpPr>
          <p:cNvPr id="3" name="Subtitle 2"/>
          <p:cNvSpPr>
            <a:spLocks noGrp="1"/>
          </p:cNvSpPr>
          <p:nvPr>
            <p:ph type="subTitle" idx="1"/>
          </p:nvPr>
        </p:nvSpPr>
        <p:spPr>
          <a:xfrm>
            <a:off x="1230923" y="1274885"/>
            <a:ext cx="9557239" cy="5231423"/>
          </a:xfrm>
        </p:spPr>
        <p:txBody>
          <a:bodyPr>
            <a:normAutofit fontScale="85000" lnSpcReduction="20000"/>
          </a:bodyPr>
          <a:lstStyle/>
          <a:p>
            <a:pPr algn="l"/>
            <a:endParaRPr lang="en-IE" dirty="0">
              <a:solidFill>
                <a:schemeClr val="tx1"/>
              </a:solidFill>
              <a:latin typeface="Times New Roman" pitchFamily="18" charset="0"/>
              <a:cs typeface="Times New Roman" pitchFamily="18" charset="0"/>
            </a:endParaRPr>
          </a:p>
          <a:p>
            <a:pPr marL="342900" indent="-342900" algn="l">
              <a:buFont typeface="Arial" panose="020B0604020202020204" pitchFamily="34" charset="0"/>
              <a:buChar char="•"/>
            </a:pPr>
            <a:r>
              <a:rPr lang="en-IE" sz="3600" dirty="0" smtClean="0">
                <a:cs typeface="Times New Roman" pitchFamily="18" charset="0"/>
              </a:rPr>
              <a:t>There is great pressure from both/all sides to share approaches from the outset and to ensure effective collaboration and commitment.  </a:t>
            </a:r>
          </a:p>
          <a:p>
            <a:pPr algn="l"/>
            <a:endParaRPr lang="en-IE" sz="3600" dirty="0">
              <a:cs typeface="Times New Roman" pitchFamily="18" charset="0"/>
            </a:endParaRPr>
          </a:p>
          <a:p>
            <a:pPr marL="342900" lvl="0" indent="-342900" algn="l">
              <a:buFont typeface="Arial" panose="020B0604020202020204" pitchFamily="34" charset="0"/>
              <a:buChar char="•"/>
            </a:pPr>
            <a:r>
              <a:rPr lang="en-IE" sz="3600" dirty="0" smtClean="0">
                <a:cs typeface="Times New Roman" pitchFamily="18" charset="0"/>
              </a:rPr>
              <a:t>Ideally </a:t>
            </a:r>
            <a:r>
              <a:rPr lang="en-IE" sz="3600" dirty="0">
                <a:cs typeface="Times New Roman" pitchFamily="18" charset="0"/>
              </a:rPr>
              <a:t>s</a:t>
            </a:r>
            <a:r>
              <a:rPr lang="en-IE" sz="3600" dirty="0" smtClean="0">
                <a:cs typeface="Times New Roman" pitchFamily="18" charset="0"/>
              </a:rPr>
              <a:t>erial transnational properties should be </a:t>
            </a:r>
            <a:r>
              <a:rPr lang="en-IE" sz="3600" dirty="0" smtClean="0">
                <a:solidFill>
                  <a:srgbClr val="FFFF00"/>
                </a:solidFill>
                <a:cs typeface="Times New Roman" pitchFamily="18" charset="0"/>
              </a:rPr>
              <a:t>worked on together and </a:t>
            </a:r>
            <a:r>
              <a:rPr lang="en-IE" sz="3600" dirty="0">
                <a:solidFill>
                  <a:srgbClr val="FFFF00"/>
                </a:solidFill>
                <a:cs typeface="Times New Roman" pitchFamily="18" charset="0"/>
              </a:rPr>
              <a:t>s</a:t>
            </a:r>
            <a:r>
              <a:rPr lang="en-IE" sz="3600" dirty="0" smtClean="0">
                <a:solidFill>
                  <a:srgbClr val="FFFF00"/>
                </a:solidFill>
                <a:cs typeface="Times New Roman" pitchFamily="18" charset="0"/>
              </a:rPr>
              <a:t>ubmitted jointly </a:t>
            </a:r>
            <a:r>
              <a:rPr lang="en-IE" sz="3600" dirty="0" smtClean="0">
                <a:cs typeface="Times New Roman" pitchFamily="18" charset="0"/>
              </a:rPr>
              <a:t>in conformity with Article 11.3 of the Convention.</a:t>
            </a:r>
          </a:p>
          <a:p>
            <a:pPr algn="l"/>
            <a:endParaRPr lang="en-IE" sz="3600" dirty="0">
              <a:cs typeface="Times New Roman" pitchFamily="18" charset="0"/>
            </a:endParaRPr>
          </a:p>
          <a:p>
            <a:pPr marL="342900" lvl="0" indent="-342900" algn="l">
              <a:buFont typeface="Arial" panose="020B0604020202020204" pitchFamily="34" charset="0"/>
              <a:buChar char="•"/>
            </a:pPr>
            <a:r>
              <a:rPr lang="en-IE" sz="3600" dirty="0">
                <a:cs typeface="Times New Roman" pitchFamily="18" charset="0"/>
              </a:rPr>
              <a:t>If the values of one part of a serial (</a:t>
            </a:r>
            <a:r>
              <a:rPr lang="en-IE" sz="3600" dirty="0" smtClean="0">
                <a:cs typeface="Times New Roman" pitchFamily="18" charset="0"/>
              </a:rPr>
              <a:t>transnational) </a:t>
            </a:r>
            <a:r>
              <a:rPr lang="en-IE" sz="3600" dirty="0">
                <a:cs typeface="Times New Roman" pitchFamily="18" charset="0"/>
              </a:rPr>
              <a:t>property are threatened, the entire property is threatened. There is joint responsibility at all levels. </a:t>
            </a:r>
            <a:r>
              <a:rPr lang="en-IE" sz="3600" dirty="0" smtClean="0">
                <a:cs typeface="Times New Roman" pitchFamily="18" charset="0"/>
              </a:rPr>
              <a:t>(pile dwellings - 6 SPs but it is </a:t>
            </a:r>
            <a:r>
              <a:rPr lang="en-IE" sz="3600" u="sng" dirty="0" smtClean="0">
                <a:solidFill>
                  <a:srgbClr val="FFFF00"/>
                </a:solidFill>
                <a:cs typeface="Times New Roman" pitchFamily="18" charset="0"/>
              </a:rPr>
              <a:t>one</a:t>
            </a:r>
            <a:r>
              <a:rPr lang="en-IE" sz="3600" dirty="0" smtClean="0">
                <a:solidFill>
                  <a:srgbClr val="FFFF00"/>
                </a:solidFill>
                <a:cs typeface="Times New Roman" pitchFamily="18" charset="0"/>
              </a:rPr>
              <a:t> </a:t>
            </a:r>
            <a:r>
              <a:rPr lang="en-IE" sz="3600" dirty="0" smtClean="0">
                <a:cs typeface="Times New Roman" pitchFamily="18" charset="0"/>
              </a:rPr>
              <a:t>property)</a:t>
            </a:r>
            <a:endParaRPr lang="en-IE" sz="3600" dirty="0">
              <a:cs typeface="Times New Roman" pitchFamily="18" charset="0"/>
            </a:endParaRPr>
          </a:p>
          <a:p>
            <a:pPr algn="l"/>
            <a:endParaRPr lang="en-IE" dirty="0">
              <a:solidFill>
                <a:schemeClr val="tx1"/>
              </a:solidFill>
              <a:latin typeface="Times New Roman" pitchFamily="18" charset="0"/>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9562" y="6435969"/>
            <a:ext cx="1565029" cy="351690"/>
          </a:xfrm>
          <a:prstGeom prst="rect">
            <a:avLst/>
          </a:prstGeom>
        </p:spPr>
      </p:pic>
    </p:spTree>
    <p:extLst>
      <p:ext uri="{BB962C8B-B14F-4D97-AF65-F5344CB8AC3E}">
        <p14:creationId xmlns:p14="http://schemas.microsoft.com/office/powerpoint/2010/main" val="10513013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9377" y="123092"/>
            <a:ext cx="9689123" cy="1512277"/>
          </a:xfrm>
        </p:spPr>
        <p:txBody>
          <a:bodyPr>
            <a:normAutofit/>
          </a:bodyPr>
          <a:lstStyle/>
          <a:p>
            <a:r>
              <a:rPr lang="en-IE" sz="5400" b="1" dirty="0" smtClean="0">
                <a:solidFill>
                  <a:srgbClr val="002060"/>
                </a:solidFill>
                <a:latin typeface="+mn-lt"/>
                <a:cs typeface="Times New Roman" panose="02020603050405020304" pitchFamily="18" charset="0"/>
              </a:rPr>
              <a:t>Serial Transnational Sites   </a:t>
            </a:r>
            <a:br>
              <a:rPr lang="en-IE" sz="5400" b="1" dirty="0" smtClean="0">
                <a:solidFill>
                  <a:srgbClr val="002060"/>
                </a:solidFill>
                <a:latin typeface="+mn-lt"/>
                <a:cs typeface="Times New Roman" panose="02020603050405020304" pitchFamily="18" charset="0"/>
              </a:rPr>
            </a:br>
            <a:r>
              <a:rPr lang="en-IE" sz="4000" dirty="0" smtClean="0">
                <a:solidFill>
                  <a:srgbClr val="002060"/>
                </a:solidFill>
                <a:latin typeface="+mn-lt"/>
                <a:cs typeface="Times New Roman" panose="02020603050405020304" pitchFamily="18" charset="0"/>
              </a:rPr>
              <a:t>flexibility</a:t>
            </a:r>
            <a:endParaRPr lang="en-IE" sz="4000" dirty="0">
              <a:solidFill>
                <a:srgbClr val="002060"/>
              </a:solidFill>
              <a:latin typeface="+mn-lt"/>
              <a:cs typeface="Times New Roman" panose="02020603050405020304" pitchFamily="18" charset="0"/>
            </a:endParaRPr>
          </a:p>
        </p:txBody>
      </p:sp>
      <p:sp>
        <p:nvSpPr>
          <p:cNvPr id="3" name="Subtitle 2"/>
          <p:cNvSpPr>
            <a:spLocks noGrp="1"/>
          </p:cNvSpPr>
          <p:nvPr>
            <p:ph type="subTitle" idx="1"/>
          </p:nvPr>
        </p:nvSpPr>
        <p:spPr>
          <a:xfrm>
            <a:off x="1107831" y="2242038"/>
            <a:ext cx="9970477" cy="4088424"/>
          </a:xfrm>
        </p:spPr>
        <p:txBody>
          <a:bodyPr>
            <a:normAutofit/>
          </a:bodyPr>
          <a:lstStyle/>
          <a:p>
            <a:pPr lvl="0" algn="l"/>
            <a:r>
              <a:rPr lang="en-GB" dirty="0">
                <a:cs typeface="Times New Roman" pitchFamily="18" charset="0"/>
              </a:rPr>
              <a:t>Roman Limes/Frontier of the Roman Empire – UK &amp; </a:t>
            </a:r>
            <a:r>
              <a:rPr lang="en-GB" dirty="0" smtClean="0">
                <a:cs typeface="Times New Roman" pitchFamily="18" charset="0"/>
              </a:rPr>
              <a:t>Germany. There have been two extensions. Further extensions now being considered by additional SPs. Very delicate negotiation and extending the Joint Management Committee will be challenging. Vulnerability consideration. [Evolution]</a:t>
            </a:r>
            <a:endParaRPr lang="en-GB" dirty="0">
              <a:cs typeface="Times New Roman" pitchFamily="18" charset="0"/>
            </a:endParaRPr>
          </a:p>
          <a:p>
            <a:pPr lvl="0" algn="l"/>
            <a:endParaRPr lang="en-GB" dirty="0">
              <a:cs typeface="Times New Roman" pitchFamily="18" charset="0"/>
            </a:endParaRPr>
          </a:p>
          <a:p>
            <a:pPr lvl="0" algn="l"/>
            <a:r>
              <a:rPr lang="en-GB" dirty="0" smtClean="0">
                <a:cs typeface="Times New Roman" pitchFamily="18" charset="0"/>
              </a:rPr>
              <a:t>Silk </a:t>
            </a:r>
            <a:r>
              <a:rPr lang="en-GB" dirty="0">
                <a:cs typeface="Times New Roman" pitchFamily="18" charset="0"/>
              </a:rPr>
              <a:t>Roads - multi-transboundary serial nomination with long-term plan </a:t>
            </a:r>
            <a:r>
              <a:rPr lang="en-GB" dirty="0" smtClean="0">
                <a:cs typeface="Times New Roman" pitchFamily="18" charset="0"/>
              </a:rPr>
              <a:t>– China, Kazakhstan &amp; </a:t>
            </a:r>
            <a:r>
              <a:rPr lang="en-GB" dirty="0" err="1" smtClean="0">
                <a:cs typeface="Times New Roman" pitchFamily="18" charset="0"/>
              </a:rPr>
              <a:t>Kyrgystan</a:t>
            </a:r>
            <a:r>
              <a:rPr lang="en-GB" dirty="0" smtClean="0">
                <a:cs typeface="Times New Roman" pitchFamily="18" charset="0"/>
              </a:rPr>
              <a:t> successful first nomination </a:t>
            </a:r>
            <a:r>
              <a:rPr lang="en-GB" dirty="0">
                <a:cs typeface="Times New Roman" pitchFamily="18" charset="0"/>
              </a:rPr>
              <a:t>- a serial nomination may be submitted for evaluation over several nomination cycles </a:t>
            </a:r>
            <a:r>
              <a:rPr lang="en-GB" dirty="0" smtClean="0">
                <a:cs typeface="Times New Roman" pitchFamily="18" charset="0"/>
              </a:rPr>
              <a:t>provided </a:t>
            </a:r>
            <a:r>
              <a:rPr lang="en-GB" dirty="0">
                <a:cs typeface="Times New Roman" pitchFamily="18" charset="0"/>
              </a:rPr>
              <a:t>that the first property has OUV in its own right - additions in the </a:t>
            </a:r>
            <a:r>
              <a:rPr lang="en-GB" dirty="0" smtClean="0">
                <a:cs typeface="Times New Roman" pitchFamily="18" charset="0"/>
              </a:rPr>
              <a:t>process to link across to Europe. [Planned]</a:t>
            </a:r>
            <a:endParaRPr lang="en-GB" dirty="0">
              <a:cs typeface="Times New Roman" pitchFamily="18" charset="0"/>
            </a:endParaRPr>
          </a:p>
          <a:p>
            <a:endParaRPr lang="en-IE" dirty="0"/>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24392" y="6427177"/>
            <a:ext cx="1582615" cy="351691"/>
          </a:xfrm>
          <a:prstGeom prst="rect">
            <a:avLst/>
          </a:prstGeom>
        </p:spPr>
      </p:pic>
    </p:spTree>
    <p:extLst>
      <p:ext uri="{BB962C8B-B14F-4D97-AF65-F5344CB8AC3E}">
        <p14:creationId xmlns:p14="http://schemas.microsoft.com/office/powerpoint/2010/main" val="42605322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8169" y="70339"/>
            <a:ext cx="9032631" cy="896816"/>
          </a:xfrm>
        </p:spPr>
        <p:txBody>
          <a:bodyPr>
            <a:normAutofit/>
          </a:bodyPr>
          <a:lstStyle/>
          <a:p>
            <a:pPr algn="ctr"/>
            <a:r>
              <a:rPr lang="en-GB" sz="5400" b="1" dirty="0">
                <a:solidFill>
                  <a:srgbClr val="002060"/>
                </a:solidFill>
                <a:latin typeface="+mn-lt"/>
                <a:cs typeface="Times New Roman" pitchFamily="18" charset="0"/>
              </a:rPr>
              <a:t>Resources</a:t>
            </a:r>
            <a:endParaRPr lang="en-IE" sz="5400" dirty="0">
              <a:solidFill>
                <a:srgbClr val="002060"/>
              </a:solidFill>
              <a:latin typeface="+mn-lt"/>
              <a:cs typeface="Times New Roman" pitchFamily="18" charset="0"/>
            </a:endParaRPr>
          </a:p>
        </p:txBody>
      </p:sp>
      <p:sp>
        <p:nvSpPr>
          <p:cNvPr id="3" name="Content Placeholder 2"/>
          <p:cNvSpPr>
            <a:spLocks noGrp="1"/>
          </p:cNvSpPr>
          <p:nvPr>
            <p:ph idx="1"/>
          </p:nvPr>
        </p:nvSpPr>
        <p:spPr>
          <a:xfrm>
            <a:off x="1002322" y="1397977"/>
            <a:ext cx="10357339" cy="4941276"/>
          </a:xfrm>
        </p:spPr>
        <p:txBody>
          <a:bodyPr>
            <a:noAutofit/>
          </a:bodyPr>
          <a:lstStyle/>
          <a:p>
            <a:r>
              <a:rPr lang="en-GB" sz="2000" dirty="0">
                <a:cs typeface="Times New Roman" pitchFamily="18" charset="0"/>
              </a:rPr>
              <a:t>Large complex serial nominations demand considerable resources from SPs/Others, sometimes over a considerable number of </a:t>
            </a:r>
            <a:r>
              <a:rPr lang="en-GB" sz="2000" dirty="0" smtClean="0">
                <a:cs typeface="Times New Roman" pitchFamily="18" charset="0"/>
              </a:rPr>
              <a:t>years.</a:t>
            </a:r>
          </a:p>
          <a:p>
            <a:endParaRPr lang="en-GB" sz="2000" dirty="0">
              <a:cs typeface="Times New Roman" pitchFamily="18" charset="0"/>
            </a:endParaRPr>
          </a:p>
          <a:p>
            <a:r>
              <a:rPr lang="en-GB" sz="2000" dirty="0" smtClean="0">
                <a:solidFill>
                  <a:srgbClr val="FFFF00"/>
                </a:solidFill>
                <a:cs typeface="Times New Roman" pitchFamily="18" charset="0"/>
              </a:rPr>
              <a:t>Funding needs to come at the right time and not too soon in terms on onsite investment so as not to undermine the OUV or jeopardise the nomination.</a:t>
            </a:r>
            <a:endParaRPr lang="en-IE" sz="2000" dirty="0">
              <a:solidFill>
                <a:srgbClr val="FFFF00"/>
              </a:solidFill>
              <a:cs typeface="Times New Roman" pitchFamily="18" charset="0"/>
            </a:endParaRPr>
          </a:p>
          <a:p>
            <a:pPr>
              <a:buNone/>
            </a:pPr>
            <a:r>
              <a:rPr lang="en-GB" sz="2000" dirty="0">
                <a:cs typeface="Times New Roman" pitchFamily="18" charset="0"/>
              </a:rPr>
              <a:t> </a:t>
            </a:r>
            <a:endParaRPr lang="en-IE" sz="2000" dirty="0">
              <a:cs typeface="Times New Roman" pitchFamily="18" charset="0"/>
            </a:endParaRPr>
          </a:p>
          <a:p>
            <a:r>
              <a:rPr lang="en-GB" sz="2000" dirty="0">
                <a:cs typeface="Times New Roman" pitchFamily="18" charset="0"/>
              </a:rPr>
              <a:t>Long-term benefits delivered against the cost of investment in resources need to be measured in a holistic </a:t>
            </a:r>
            <a:r>
              <a:rPr lang="en-GB" sz="2000" dirty="0" smtClean="0">
                <a:cs typeface="Times New Roman" pitchFamily="18" charset="0"/>
              </a:rPr>
              <a:t>way.</a:t>
            </a:r>
            <a:endParaRPr lang="en-IE" sz="2000" dirty="0">
              <a:cs typeface="Times New Roman" pitchFamily="18" charset="0"/>
            </a:endParaRPr>
          </a:p>
          <a:p>
            <a:pPr>
              <a:buNone/>
            </a:pPr>
            <a:r>
              <a:rPr lang="en-GB" sz="2000" dirty="0">
                <a:cs typeface="Times New Roman" pitchFamily="18" charset="0"/>
              </a:rPr>
              <a:t> </a:t>
            </a:r>
            <a:endParaRPr lang="en-IE" sz="2000" dirty="0">
              <a:cs typeface="Times New Roman" pitchFamily="18" charset="0"/>
            </a:endParaRPr>
          </a:p>
          <a:p>
            <a:r>
              <a:rPr lang="en-GB" sz="2000" dirty="0">
                <a:cs typeface="Times New Roman" pitchFamily="18" charset="0"/>
              </a:rPr>
              <a:t>Once the nomination has been successful there will be a requirement for ongoing resources to be made available. </a:t>
            </a:r>
            <a:r>
              <a:rPr lang="en-GB" sz="2000" dirty="0">
                <a:solidFill>
                  <a:srgbClr val="FFFF00"/>
                </a:solidFill>
                <a:cs typeface="Times New Roman" pitchFamily="18" charset="0"/>
              </a:rPr>
              <a:t>How will </a:t>
            </a:r>
            <a:r>
              <a:rPr lang="en-GB" sz="2000" dirty="0" smtClean="0">
                <a:solidFill>
                  <a:srgbClr val="FFFF00"/>
                </a:solidFill>
                <a:cs typeface="Times New Roman" pitchFamily="18" charset="0"/>
              </a:rPr>
              <a:t>bilateral collaboration be achieved?</a:t>
            </a:r>
            <a:endParaRPr lang="en-GB" sz="2000" dirty="0">
              <a:solidFill>
                <a:srgbClr val="FFFF00"/>
              </a:solidFill>
              <a:cs typeface="Times New Roman" pitchFamily="18" charset="0"/>
            </a:endParaRPr>
          </a:p>
          <a:p>
            <a:pPr>
              <a:buNone/>
            </a:pPr>
            <a:endParaRPr lang="en-GB" sz="2000" dirty="0">
              <a:cs typeface="Times New Roman" pitchFamily="18" charset="0"/>
            </a:endParaRPr>
          </a:p>
          <a:p>
            <a:r>
              <a:rPr lang="en-GB" sz="2000" dirty="0">
                <a:cs typeface="Times New Roman" pitchFamily="18" charset="0"/>
              </a:rPr>
              <a:t>Formal structures need to be put in place to ensure </a:t>
            </a:r>
            <a:r>
              <a:rPr lang="en-GB" sz="2000" dirty="0" smtClean="0">
                <a:solidFill>
                  <a:srgbClr val="FFFF00"/>
                </a:solidFill>
                <a:cs typeface="Times New Roman" pitchFamily="18" charset="0"/>
              </a:rPr>
              <a:t>financial sustainability</a:t>
            </a:r>
            <a:r>
              <a:rPr lang="en-GB" sz="2000" dirty="0" smtClean="0">
                <a:cs typeface="Times New Roman" pitchFamily="18" charset="0"/>
              </a:rPr>
              <a:t>. (issue)</a:t>
            </a:r>
            <a:endParaRPr lang="en-IE" sz="2000" dirty="0">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603523" y="6418385"/>
            <a:ext cx="1521068" cy="325313"/>
          </a:xfrm>
          <a:prstGeom prst="rect">
            <a:avLst/>
          </a:prstGeom>
        </p:spPr>
      </p:pic>
    </p:spTree>
    <p:extLst>
      <p:ext uri="{BB962C8B-B14F-4D97-AF65-F5344CB8AC3E}">
        <p14:creationId xmlns:p14="http://schemas.microsoft.com/office/powerpoint/2010/main" val="3147459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1544" y="87924"/>
            <a:ext cx="8280920" cy="852853"/>
          </a:xfrm>
        </p:spPr>
        <p:txBody>
          <a:bodyPr>
            <a:normAutofit/>
          </a:bodyPr>
          <a:lstStyle/>
          <a:p>
            <a:r>
              <a:rPr lang="en-GB" sz="4400" b="1" dirty="0">
                <a:solidFill>
                  <a:srgbClr val="002060"/>
                </a:solidFill>
                <a:latin typeface="+mn-lt"/>
                <a:cs typeface="Times New Roman" pitchFamily="18" charset="0"/>
              </a:rPr>
              <a:t>Management</a:t>
            </a:r>
            <a:r>
              <a:rPr lang="en-IE" sz="4400" b="1" dirty="0">
                <a:solidFill>
                  <a:srgbClr val="002060"/>
                </a:solidFill>
                <a:latin typeface="+mn-lt"/>
                <a:cs typeface="Times New Roman" pitchFamily="18" charset="0"/>
              </a:rPr>
              <a:t> of Serial Properties</a:t>
            </a:r>
            <a:endParaRPr lang="en-IE" sz="4400" dirty="0">
              <a:solidFill>
                <a:srgbClr val="002060"/>
              </a:solidFill>
              <a:latin typeface="+mn-lt"/>
            </a:endParaRPr>
          </a:p>
        </p:txBody>
      </p:sp>
      <p:sp>
        <p:nvSpPr>
          <p:cNvPr id="3" name="Subtitle 2"/>
          <p:cNvSpPr>
            <a:spLocks noGrp="1"/>
          </p:cNvSpPr>
          <p:nvPr>
            <p:ph type="subTitle" idx="1"/>
          </p:nvPr>
        </p:nvSpPr>
        <p:spPr>
          <a:xfrm>
            <a:off x="694592" y="1292470"/>
            <a:ext cx="10559562" cy="4914900"/>
          </a:xfrm>
        </p:spPr>
        <p:txBody>
          <a:bodyPr>
            <a:normAutofit fontScale="92500" lnSpcReduction="20000"/>
          </a:bodyPr>
          <a:lstStyle/>
          <a:p>
            <a:pPr marL="342900" lvl="0" indent="-342900" algn="l">
              <a:buFont typeface="Arial" panose="020B0604020202020204" pitchFamily="34" charset="0"/>
              <a:buChar char="•"/>
            </a:pPr>
            <a:r>
              <a:rPr lang="en-GB" sz="2600" dirty="0">
                <a:cs typeface="Times New Roman" pitchFamily="18" charset="0"/>
              </a:rPr>
              <a:t>The management of serial properties is particularly onerous. They cannot be managed in the same way as single </a:t>
            </a:r>
            <a:r>
              <a:rPr lang="en-GB" sz="2600" dirty="0" smtClean="0">
                <a:cs typeface="Times New Roman" pitchFamily="18" charset="0"/>
              </a:rPr>
              <a:t>properties but require a more </a:t>
            </a:r>
            <a:r>
              <a:rPr lang="en-GB" sz="2600" dirty="0">
                <a:cs typeface="Times New Roman" pitchFamily="18" charset="0"/>
              </a:rPr>
              <a:t>complex </a:t>
            </a:r>
            <a:r>
              <a:rPr lang="en-GB" sz="2600" dirty="0" smtClean="0">
                <a:cs typeface="Times New Roman" pitchFamily="18" charset="0"/>
              </a:rPr>
              <a:t>and integrated approach.</a:t>
            </a:r>
            <a:endParaRPr lang="en-IE" sz="2600" dirty="0">
              <a:cs typeface="Times New Roman" pitchFamily="18" charset="0"/>
            </a:endParaRPr>
          </a:p>
          <a:p>
            <a:pPr marL="228600" lvl="0" indent="-228600" algn="l"/>
            <a:r>
              <a:rPr lang="en-GB" sz="2600" dirty="0">
                <a:cs typeface="Times New Roman" pitchFamily="18" charset="0"/>
              </a:rPr>
              <a:t> </a:t>
            </a:r>
            <a:endParaRPr lang="en-IE" sz="2600" dirty="0">
              <a:cs typeface="Times New Roman" pitchFamily="18" charset="0"/>
            </a:endParaRPr>
          </a:p>
          <a:p>
            <a:pPr marL="342900" indent="-342900" algn="l">
              <a:buFont typeface="Arial" panose="020B0604020202020204" pitchFamily="34" charset="0"/>
              <a:buChar char="•"/>
            </a:pPr>
            <a:r>
              <a:rPr lang="en-GB" sz="2600" dirty="0" smtClean="0">
                <a:solidFill>
                  <a:schemeClr val="tx1"/>
                </a:solidFill>
                <a:cs typeface="Times New Roman" pitchFamily="18" charset="0"/>
              </a:rPr>
              <a:t>Management </a:t>
            </a:r>
            <a:r>
              <a:rPr lang="en-GB" sz="2600" dirty="0">
                <a:solidFill>
                  <a:schemeClr val="tx1"/>
                </a:solidFill>
                <a:cs typeface="Times New Roman" pitchFamily="18" charset="0"/>
              </a:rPr>
              <a:t>must be constructed from the top down – an overall framework down to detailed management of each component. </a:t>
            </a:r>
            <a:endParaRPr lang="en-IE" sz="2600" dirty="0">
              <a:solidFill>
                <a:schemeClr val="tx1"/>
              </a:solidFill>
              <a:cs typeface="Times New Roman" pitchFamily="18" charset="0"/>
            </a:endParaRPr>
          </a:p>
          <a:p>
            <a:pPr algn="l"/>
            <a:r>
              <a:rPr lang="en-GB" sz="2600" dirty="0">
                <a:solidFill>
                  <a:schemeClr val="tx1"/>
                </a:solidFill>
                <a:cs typeface="Times New Roman" pitchFamily="18" charset="0"/>
              </a:rPr>
              <a:t> </a:t>
            </a:r>
          </a:p>
          <a:p>
            <a:pPr marL="342900" indent="-342900" algn="l">
              <a:buFont typeface="Arial" panose="020B0604020202020204" pitchFamily="34" charset="0"/>
              <a:buChar char="•"/>
            </a:pPr>
            <a:r>
              <a:rPr lang="en-GB" sz="2600" dirty="0">
                <a:solidFill>
                  <a:schemeClr val="tx1"/>
                </a:solidFill>
                <a:cs typeface="Times New Roman" pitchFamily="18" charset="0"/>
              </a:rPr>
              <a:t>The activities and responsibilities at the different levels of the management system must be defined. The decision-making processes need to be clearly set </a:t>
            </a:r>
            <a:r>
              <a:rPr lang="en-GB" sz="2600" dirty="0" smtClean="0">
                <a:solidFill>
                  <a:schemeClr val="tx1"/>
                </a:solidFill>
                <a:cs typeface="Times New Roman" pitchFamily="18" charset="0"/>
              </a:rPr>
              <a:t>out.</a:t>
            </a:r>
            <a:endParaRPr lang="en-IE" sz="2600" dirty="0">
              <a:solidFill>
                <a:schemeClr val="tx1"/>
              </a:solidFill>
              <a:cs typeface="Times New Roman" pitchFamily="18" charset="0"/>
            </a:endParaRPr>
          </a:p>
          <a:p>
            <a:pPr algn="l"/>
            <a:endParaRPr lang="en-IE" sz="2600" dirty="0">
              <a:solidFill>
                <a:schemeClr val="tx1"/>
              </a:solidFill>
              <a:cs typeface="Times New Roman" pitchFamily="18" charset="0"/>
            </a:endParaRPr>
          </a:p>
          <a:p>
            <a:pPr marL="342900" indent="-342900" algn="l">
              <a:buFont typeface="Arial" panose="020B0604020202020204" pitchFamily="34" charset="0"/>
              <a:buChar char="•"/>
            </a:pPr>
            <a:r>
              <a:rPr lang="en-GB" sz="2600" dirty="0">
                <a:solidFill>
                  <a:schemeClr val="tx1"/>
                </a:solidFill>
                <a:cs typeface="Times New Roman" pitchFamily="18" charset="0"/>
              </a:rPr>
              <a:t>There should be a common vision for the conservation and sustainable development of the property and a common understanding and commitment to the management </a:t>
            </a:r>
            <a:r>
              <a:rPr lang="en-GB" sz="2600" dirty="0" smtClean="0">
                <a:solidFill>
                  <a:schemeClr val="tx1"/>
                </a:solidFill>
                <a:cs typeface="Times New Roman" pitchFamily="18" charset="0"/>
              </a:rPr>
              <a:t>system. </a:t>
            </a:r>
            <a:endParaRPr lang="en-GB" sz="2600" dirty="0">
              <a:solidFill>
                <a:schemeClr val="tx1"/>
              </a:solidFill>
              <a:cs typeface="Times New Roman" pitchFamily="18" charset="0"/>
            </a:endParaRPr>
          </a:p>
          <a:p>
            <a:pPr algn="l"/>
            <a:endParaRPr lang="en-IE" dirty="0">
              <a:solidFill>
                <a:schemeClr val="tx1"/>
              </a:solidFill>
              <a:cs typeface="Times New Roman" pitchFamily="18" charset="0"/>
            </a:endParaRPr>
          </a:p>
          <a:p>
            <a:pPr algn="l"/>
            <a:endParaRPr lang="en-IE" dirty="0">
              <a:solidFill>
                <a:schemeClr val="tx1"/>
              </a:solidFill>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06808" y="6392008"/>
            <a:ext cx="1573823" cy="360484"/>
          </a:xfrm>
          <a:prstGeom prst="rect">
            <a:avLst/>
          </a:prstGeom>
        </p:spPr>
      </p:pic>
    </p:spTree>
    <p:extLst>
      <p:ext uri="{BB962C8B-B14F-4D97-AF65-F5344CB8AC3E}">
        <p14:creationId xmlns:p14="http://schemas.microsoft.com/office/powerpoint/2010/main" val="764753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693" y="0"/>
            <a:ext cx="8229600" cy="980728"/>
          </a:xfrm>
        </p:spPr>
        <p:txBody>
          <a:bodyPr>
            <a:normAutofit/>
          </a:bodyPr>
          <a:lstStyle/>
          <a:p>
            <a:r>
              <a:rPr lang="en-GB" b="1" dirty="0">
                <a:solidFill>
                  <a:srgbClr val="002060"/>
                </a:solidFill>
                <a:latin typeface="+mn-lt"/>
                <a:cs typeface="Times New Roman" pitchFamily="18" charset="0"/>
              </a:rPr>
              <a:t>Management</a:t>
            </a:r>
            <a:r>
              <a:rPr lang="en-IE" b="1" dirty="0">
                <a:solidFill>
                  <a:srgbClr val="002060"/>
                </a:solidFill>
                <a:latin typeface="+mn-lt"/>
                <a:cs typeface="Times New Roman" pitchFamily="18" charset="0"/>
              </a:rPr>
              <a:t> of Serial Properties</a:t>
            </a:r>
            <a:endParaRPr lang="en-IE" dirty="0">
              <a:solidFill>
                <a:srgbClr val="002060"/>
              </a:solidFill>
              <a:latin typeface="+mn-lt"/>
              <a:cs typeface="Times New Roman" pitchFamily="18" charset="0"/>
            </a:endParaRPr>
          </a:p>
        </p:txBody>
      </p:sp>
      <p:sp>
        <p:nvSpPr>
          <p:cNvPr id="3" name="Content Placeholder 2"/>
          <p:cNvSpPr>
            <a:spLocks noGrp="1"/>
          </p:cNvSpPr>
          <p:nvPr>
            <p:ph idx="1"/>
          </p:nvPr>
        </p:nvSpPr>
        <p:spPr>
          <a:xfrm>
            <a:off x="905608" y="1169378"/>
            <a:ext cx="10462846" cy="4721468"/>
          </a:xfrm>
        </p:spPr>
        <p:txBody>
          <a:bodyPr>
            <a:normAutofit lnSpcReduction="10000"/>
          </a:bodyPr>
          <a:lstStyle/>
          <a:p>
            <a:r>
              <a:rPr lang="en-GB" dirty="0">
                <a:cs typeface="Times New Roman" pitchFamily="18" charset="0"/>
              </a:rPr>
              <a:t>Having a system in place for ensuring the co-ordinated management of the separate components is essential and </a:t>
            </a:r>
            <a:r>
              <a:rPr lang="en-GB" dirty="0" smtClean="0">
                <a:cs typeface="Times New Roman" pitchFamily="18" charset="0"/>
              </a:rPr>
              <a:t>this should </a:t>
            </a:r>
            <a:r>
              <a:rPr lang="en-GB" dirty="0">
                <a:cs typeface="Times New Roman" pitchFamily="18" charset="0"/>
              </a:rPr>
              <a:t>be documented in the </a:t>
            </a:r>
            <a:r>
              <a:rPr lang="en-GB" dirty="0" smtClean="0">
                <a:cs typeface="Times New Roman" pitchFamily="18" charset="0"/>
              </a:rPr>
              <a:t>nomination.</a:t>
            </a:r>
            <a:endParaRPr lang="en-GB" dirty="0">
              <a:cs typeface="Times New Roman" pitchFamily="18" charset="0"/>
            </a:endParaRPr>
          </a:p>
          <a:p>
            <a:pPr>
              <a:buNone/>
            </a:pPr>
            <a:endParaRPr lang="en-IE" dirty="0">
              <a:cs typeface="Times New Roman" pitchFamily="18" charset="0"/>
            </a:endParaRPr>
          </a:p>
          <a:p>
            <a:r>
              <a:rPr lang="en-GB" dirty="0">
                <a:cs typeface="Times New Roman" pitchFamily="18" charset="0"/>
              </a:rPr>
              <a:t>The management system must have effective arrangements for </a:t>
            </a:r>
            <a:r>
              <a:rPr lang="en-GB" dirty="0" smtClean="0">
                <a:cs typeface="Times New Roman" pitchFamily="18" charset="0"/>
              </a:rPr>
              <a:t>bilateral/ multilateral </a:t>
            </a:r>
            <a:r>
              <a:rPr lang="en-GB" dirty="0">
                <a:cs typeface="Times New Roman" pitchFamily="18" charset="0"/>
              </a:rPr>
              <a:t>collaboration for the joint control, protection, management and monitoring of the state of conservation of the components forming the serial </a:t>
            </a:r>
            <a:r>
              <a:rPr lang="en-GB" dirty="0" smtClean="0">
                <a:cs typeface="Times New Roman" pitchFamily="18" charset="0"/>
              </a:rPr>
              <a:t>property. </a:t>
            </a:r>
            <a:endParaRPr lang="en-IE" dirty="0">
              <a:cs typeface="Times New Roman" pitchFamily="18" charset="0"/>
            </a:endParaRPr>
          </a:p>
          <a:p>
            <a:pPr marL="0" indent="0">
              <a:buNone/>
            </a:pPr>
            <a:r>
              <a:rPr lang="en-GB" dirty="0">
                <a:cs typeface="Times New Roman" pitchFamily="18" charset="0"/>
              </a:rPr>
              <a:t> </a:t>
            </a:r>
            <a:endParaRPr lang="en-GB" dirty="0" smtClean="0">
              <a:cs typeface="Times New Roman" pitchFamily="18" charset="0"/>
            </a:endParaRPr>
          </a:p>
          <a:p>
            <a:r>
              <a:rPr lang="en-GB" dirty="0">
                <a:cs typeface="Times New Roman" pitchFamily="18" charset="0"/>
              </a:rPr>
              <a:t>The values for which the properties were inscribed must be maintained over time and the management system must ensure </a:t>
            </a:r>
            <a:r>
              <a:rPr lang="en-GB" dirty="0" smtClean="0">
                <a:cs typeface="Times New Roman" pitchFamily="18" charset="0"/>
              </a:rPr>
              <a:t>this.</a:t>
            </a:r>
            <a:endParaRPr lang="en-IE" dirty="0">
              <a:cs typeface="Times New Roman" pitchFamily="18" charset="0"/>
            </a:endParaRPr>
          </a:p>
          <a:p>
            <a:pPr marL="0" indent="0">
              <a:buNone/>
            </a:pPr>
            <a:endParaRPr lang="en-IE" dirty="0">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41976" y="6444762"/>
            <a:ext cx="1573823" cy="316522"/>
          </a:xfrm>
          <a:prstGeom prst="rect">
            <a:avLst/>
          </a:prstGeom>
        </p:spPr>
      </p:pic>
    </p:spTree>
    <p:extLst>
      <p:ext uri="{BB962C8B-B14F-4D97-AF65-F5344CB8AC3E}">
        <p14:creationId xmlns:p14="http://schemas.microsoft.com/office/powerpoint/2010/main" val="33758822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1547"/>
            <a:ext cx="9724292" cy="1204546"/>
          </a:xfrm>
        </p:spPr>
        <p:txBody>
          <a:bodyPr>
            <a:normAutofit/>
          </a:bodyPr>
          <a:lstStyle/>
          <a:p>
            <a:pPr algn="ctr"/>
            <a:r>
              <a:rPr lang="en-GB" sz="5400" b="1" dirty="0">
                <a:solidFill>
                  <a:srgbClr val="002060"/>
                </a:solidFill>
                <a:latin typeface="+mn-lt"/>
                <a:cs typeface="Times New Roman" pitchFamily="18" charset="0"/>
              </a:rPr>
              <a:t>Effective </a:t>
            </a:r>
            <a:r>
              <a:rPr lang="en-GB" sz="5400" b="1" dirty="0" smtClean="0">
                <a:solidFill>
                  <a:srgbClr val="002060"/>
                </a:solidFill>
                <a:latin typeface="+mn-lt"/>
                <a:cs typeface="Times New Roman" pitchFamily="18" charset="0"/>
              </a:rPr>
              <a:t>Management</a:t>
            </a:r>
            <a:endParaRPr lang="en-IE" sz="5400" b="1" dirty="0">
              <a:solidFill>
                <a:srgbClr val="002060"/>
              </a:solidFill>
              <a:latin typeface="+mn-lt"/>
              <a:cs typeface="Times New Roman" pitchFamily="18" charset="0"/>
            </a:endParaRPr>
          </a:p>
        </p:txBody>
      </p:sp>
      <p:sp>
        <p:nvSpPr>
          <p:cNvPr id="3" name="Content Placeholder 2"/>
          <p:cNvSpPr>
            <a:spLocks noGrp="1"/>
          </p:cNvSpPr>
          <p:nvPr>
            <p:ph idx="1"/>
          </p:nvPr>
        </p:nvSpPr>
        <p:spPr>
          <a:xfrm>
            <a:off x="1354015" y="1556238"/>
            <a:ext cx="9733084" cy="4431324"/>
          </a:xfrm>
        </p:spPr>
        <p:txBody>
          <a:bodyPr>
            <a:normAutofit lnSpcReduction="10000"/>
          </a:bodyPr>
          <a:lstStyle/>
          <a:p>
            <a:pPr lvl="0"/>
            <a:r>
              <a:rPr lang="en-GB" sz="3000" dirty="0">
                <a:cs typeface="Times New Roman" pitchFamily="18" charset="0"/>
              </a:rPr>
              <a:t>must be able to deliver effective protection</a:t>
            </a:r>
          </a:p>
          <a:p>
            <a:pPr lvl="0"/>
            <a:r>
              <a:rPr lang="en-GB" sz="3000" dirty="0">
                <a:cs typeface="Times New Roman" pitchFamily="18" charset="0"/>
              </a:rPr>
              <a:t>must identify threats affecting OUV </a:t>
            </a:r>
            <a:r>
              <a:rPr lang="en-GB" sz="3000" dirty="0" smtClean="0">
                <a:cs typeface="Times New Roman" pitchFamily="18" charset="0"/>
              </a:rPr>
              <a:t>(Risk </a:t>
            </a:r>
            <a:r>
              <a:rPr lang="en-GB" sz="3000" dirty="0">
                <a:cs typeface="Times New Roman" pitchFamily="18" charset="0"/>
              </a:rPr>
              <a:t>A</a:t>
            </a:r>
            <a:r>
              <a:rPr lang="en-GB" sz="3000" dirty="0" smtClean="0">
                <a:cs typeface="Times New Roman" pitchFamily="18" charset="0"/>
              </a:rPr>
              <a:t>ssessment</a:t>
            </a:r>
            <a:r>
              <a:rPr lang="en-GB" sz="3000" dirty="0">
                <a:cs typeface="Times New Roman" pitchFamily="18" charset="0"/>
              </a:rPr>
              <a:t>)</a:t>
            </a:r>
          </a:p>
          <a:p>
            <a:pPr lvl="0"/>
            <a:r>
              <a:rPr lang="en-GB" sz="3000" dirty="0">
                <a:cs typeface="Times New Roman" pitchFamily="18" charset="0"/>
              </a:rPr>
              <a:t>must prioritise issues to inform management strategies</a:t>
            </a:r>
            <a:endParaRPr lang="en-IE" sz="3000" dirty="0">
              <a:cs typeface="Times New Roman" pitchFamily="18" charset="0"/>
            </a:endParaRPr>
          </a:p>
          <a:p>
            <a:pPr lvl="0"/>
            <a:r>
              <a:rPr lang="en-GB" sz="3000" dirty="0">
                <a:cs typeface="Times New Roman" pitchFamily="18" charset="0"/>
              </a:rPr>
              <a:t>must ensure inter- and multi-disciplinary involvement</a:t>
            </a:r>
            <a:endParaRPr lang="en-IE" sz="3000" dirty="0">
              <a:cs typeface="Times New Roman" pitchFamily="18" charset="0"/>
            </a:endParaRPr>
          </a:p>
          <a:p>
            <a:pPr lvl="0"/>
            <a:r>
              <a:rPr lang="en-GB" sz="3000" dirty="0">
                <a:cs typeface="Times New Roman" pitchFamily="18" charset="0"/>
              </a:rPr>
              <a:t>should have clearly set out goals which are measurable</a:t>
            </a:r>
            <a:endParaRPr lang="en-IE" sz="3000" dirty="0">
              <a:cs typeface="Times New Roman" pitchFamily="18" charset="0"/>
            </a:endParaRPr>
          </a:p>
          <a:p>
            <a:pPr lvl="0"/>
            <a:r>
              <a:rPr lang="en-GB" sz="3000" dirty="0">
                <a:cs typeface="Times New Roman" pitchFamily="18" charset="0"/>
              </a:rPr>
              <a:t>should define responsibilities and decision-making processes </a:t>
            </a:r>
          </a:p>
          <a:p>
            <a:pPr lvl="0"/>
            <a:r>
              <a:rPr lang="en-GB" sz="3000" dirty="0">
                <a:cs typeface="Times New Roman" pitchFamily="18" charset="0"/>
              </a:rPr>
              <a:t>should embrace respect for local traditions</a:t>
            </a:r>
            <a:endParaRPr lang="en-IE" sz="3000" dirty="0">
              <a:cs typeface="Times New Roman" pitchFamily="18" charset="0"/>
            </a:endParaRPr>
          </a:p>
          <a:p>
            <a:pPr lvl="0"/>
            <a:r>
              <a:rPr lang="en-GB" sz="3000" dirty="0">
                <a:cs typeface="Times New Roman" pitchFamily="18" charset="0"/>
              </a:rPr>
              <a:t>should be seen as a work in progress with regular review</a:t>
            </a:r>
            <a:endParaRPr lang="en-IE" sz="3000" dirty="0">
              <a:cs typeface="Times New Roman" pitchFamily="18" charset="0"/>
            </a:endParaRPr>
          </a:p>
          <a:p>
            <a:pPr>
              <a:buNone/>
            </a:pPr>
            <a:endParaRPr lang="en-IE" b="1" dirty="0"/>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77146" y="6488722"/>
            <a:ext cx="1538653" cy="298939"/>
          </a:xfrm>
          <a:prstGeom prst="rect">
            <a:avLst/>
          </a:prstGeom>
        </p:spPr>
      </p:pic>
    </p:spTree>
    <p:extLst>
      <p:ext uri="{BB962C8B-B14F-4D97-AF65-F5344CB8AC3E}">
        <p14:creationId xmlns:p14="http://schemas.microsoft.com/office/powerpoint/2010/main" val="31017900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0339"/>
            <a:ext cx="9144000" cy="852853"/>
          </a:xfrm>
        </p:spPr>
        <p:txBody>
          <a:bodyPr>
            <a:normAutofit/>
          </a:bodyPr>
          <a:lstStyle/>
          <a:p>
            <a:r>
              <a:rPr lang="en-IE" sz="5400" b="1" dirty="0" smtClean="0">
                <a:solidFill>
                  <a:srgbClr val="002060"/>
                </a:solidFill>
                <a:latin typeface="+mn-lt"/>
                <a:cs typeface="Times New Roman" panose="02020603050405020304" pitchFamily="18" charset="0"/>
              </a:rPr>
              <a:t>Upstream  Process</a:t>
            </a:r>
            <a:endParaRPr lang="en-IE" sz="5400" b="1" dirty="0">
              <a:solidFill>
                <a:srgbClr val="002060"/>
              </a:solidFill>
              <a:latin typeface="+mn-lt"/>
              <a:cs typeface="Times New Roman" panose="02020603050405020304" pitchFamily="18" charset="0"/>
            </a:endParaRPr>
          </a:p>
        </p:txBody>
      </p:sp>
      <p:sp>
        <p:nvSpPr>
          <p:cNvPr id="3" name="Subtitle 2"/>
          <p:cNvSpPr>
            <a:spLocks noGrp="1"/>
          </p:cNvSpPr>
          <p:nvPr>
            <p:ph type="subTitle" idx="1"/>
          </p:nvPr>
        </p:nvSpPr>
        <p:spPr>
          <a:xfrm>
            <a:off x="808892" y="1283678"/>
            <a:ext cx="10673861" cy="4642338"/>
          </a:xfrm>
        </p:spPr>
        <p:txBody>
          <a:bodyPr>
            <a:noAutofit/>
          </a:bodyPr>
          <a:lstStyle/>
          <a:p>
            <a:pPr marL="342900" indent="-342900" algn="l">
              <a:buFont typeface="Arial" panose="020B0604020202020204" pitchFamily="34" charset="0"/>
              <a:buChar char="•"/>
            </a:pPr>
            <a:r>
              <a:rPr lang="en-IE" sz="2000" dirty="0" smtClean="0">
                <a:cs typeface="Times New Roman" panose="02020603050405020304" pitchFamily="18" charset="0"/>
              </a:rPr>
              <a:t>Initiated in 2010 to deal with some challenging nominations. Now </a:t>
            </a:r>
            <a:r>
              <a:rPr lang="en-IE" sz="2000" dirty="0" smtClean="0">
                <a:solidFill>
                  <a:srgbClr val="FFFF00"/>
                </a:solidFill>
                <a:cs typeface="Times New Roman" panose="02020603050405020304" pitchFamily="18" charset="0"/>
              </a:rPr>
              <a:t>integrated into the Operational Guidelines </a:t>
            </a:r>
            <a:r>
              <a:rPr lang="en-IE" sz="2000" dirty="0" smtClean="0">
                <a:cs typeface="Times New Roman" panose="02020603050405020304" pitchFamily="18" charset="0"/>
              </a:rPr>
              <a:t>(paras 71 &amp;122), its aim is to reduce significant problems.</a:t>
            </a:r>
          </a:p>
          <a:p>
            <a:pPr algn="l"/>
            <a:endParaRPr lang="en-IE" sz="2000" dirty="0">
              <a:cs typeface="Times New Roman" panose="02020603050405020304" pitchFamily="18" charset="0"/>
            </a:endParaRPr>
          </a:p>
          <a:p>
            <a:pPr marL="342900" indent="-342900" algn="l">
              <a:buFont typeface="Arial" panose="020B0604020202020204" pitchFamily="34" charset="0"/>
              <a:buChar char="•"/>
            </a:pPr>
            <a:r>
              <a:rPr lang="en-IE" sz="2000" dirty="0" smtClean="0">
                <a:cs typeface="Times New Roman" panose="02020603050405020304" pitchFamily="18" charset="0"/>
              </a:rPr>
              <a:t>Advisory Bodies provide advanced support directly </a:t>
            </a:r>
            <a:r>
              <a:rPr lang="en-IE" sz="2000" dirty="0">
                <a:cs typeface="Times New Roman" panose="02020603050405020304" pitchFamily="18" charset="0"/>
              </a:rPr>
              <a:t>t</a:t>
            </a:r>
            <a:r>
              <a:rPr lang="en-IE" sz="2000" dirty="0" smtClean="0">
                <a:cs typeface="Times New Roman" panose="02020603050405020304" pitchFamily="18" charset="0"/>
              </a:rPr>
              <a:t>o States </a:t>
            </a:r>
            <a:r>
              <a:rPr lang="en-IE" sz="2000" dirty="0">
                <a:cs typeface="Times New Roman" panose="02020603050405020304" pitchFamily="18" charset="0"/>
              </a:rPr>
              <a:t>P</a:t>
            </a:r>
            <a:r>
              <a:rPr lang="en-IE" sz="2000" dirty="0" smtClean="0">
                <a:cs typeface="Times New Roman" panose="02020603050405020304" pitchFamily="18" charset="0"/>
              </a:rPr>
              <a:t>arties prior to the preparation or submission of a nomination. No formal guidelines as yet</a:t>
            </a:r>
            <a:r>
              <a:rPr lang="en-IE" sz="2000" dirty="0">
                <a:cs typeface="Times New Roman" panose="02020603050405020304" pitchFamily="18" charset="0"/>
              </a:rPr>
              <a:t> </a:t>
            </a:r>
            <a:r>
              <a:rPr lang="en-IE" sz="2000" dirty="0" smtClean="0">
                <a:cs typeface="Times New Roman" panose="02020603050405020304" pitchFamily="18" charset="0"/>
              </a:rPr>
              <a:t>– in preparation.</a:t>
            </a:r>
          </a:p>
          <a:p>
            <a:pPr algn="l"/>
            <a:endParaRPr lang="en-IE" sz="2000" dirty="0">
              <a:cs typeface="Times New Roman" panose="02020603050405020304" pitchFamily="18" charset="0"/>
            </a:endParaRPr>
          </a:p>
          <a:p>
            <a:pPr marL="342900" indent="-342900" algn="l">
              <a:buFont typeface="Arial" panose="020B0604020202020204" pitchFamily="34" charset="0"/>
              <a:buChar char="•"/>
            </a:pPr>
            <a:r>
              <a:rPr lang="en-IE" sz="2000" dirty="0" smtClean="0">
                <a:cs typeface="Times New Roman" panose="02020603050405020304" pitchFamily="18" charset="0"/>
              </a:rPr>
              <a:t>Financed directly by:	the </a:t>
            </a:r>
            <a:r>
              <a:rPr lang="en-IE" sz="2000" dirty="0" smtClean="0">
                <a:solidFill>
                  <a:srgbClr val="FFFF00"/>
                </a:solidFill>
                <a:cs typeface="Times New Roman" panose="02020603050405020304" pitchFamily="18" charset="0"/>
              </a:rPr>
              <a:t>State Party </a:t>
            </a:r>
            <a:r>
              <a:rPr lang="en-IE" sz="2000" dirty="0" smtClean="0">
                <a:cs typeface="Times New Roman" panose="02020603050405020304" pitchFamily="18" charset="0"/>
              </a:rPr>
              <a:t>itself or application to the </a:t>
            </a:r>
            <a:r>
              <a:rPr lang="en-IE" sz="2000" dirty="0" smtClean="0">
                <a:solidFill>
                  <a:srgbClr val="FFFF00"/>
                </a:solidFill>
                <a:cs typeface="Times New Roman" panose="02020603050405020304" pitchFamily="18" charset="0"/>
              </a:rPr>
              <a:t>World Heritage Fund.</a:t>
            </a:r>
          </a:p>
          <a:p>
            <a:pPr algn="l"/>
            <a:endParaRPr lang="en-IE" sz="2000" dirty="0">
              <a:cs typeface="Times New Roman" panose="02020603050405020304" pitchFamily="18" charset="0"/>
            </a:endParaRPr>
          </a:p>
          <a:p>
            <a:pPr marL="342900" indent="-342900" algn="l">
              <a:buFont typeface="Arial" panose="020B0604020202020204" pitchFamily="34" charset="0"/>
              <a:buChar char="•"/>
            </a:pPr>
            <a:r>
              <a:rPr lang="en-IE" sz="2000" dirty="0" smtClean="0">
                <a:cs typeface="Times New Roman" panose="02020603050405020304" pitchFamily="18" charset="0"/>
              </a:rPr>
              <a:t>Ideally </a:t>
            </a:r>
            <a:r>
              <a:rPr lang="en-IE" sz="2000" dirty="0" smtClean="0">
                <a:solidFill>
                  <a:srgbClr val="FFFF00"/>
                </a:solidFill>
                <a:cs typeface="Times New Roman" panose="02020603050405020304" pitchFamily="18" charset="0"/>
              </a:rPr>
              <a:t>it should be considered during the development of the Tentative List or early in the process of nomination. </a:t>
            </a:r>
            <a:endParaRPr lang="en-IE" sz="2000" dirty="0">
              <a:solidFill>
                <a:srgbClr val="FFFF00"/>
              </a:solidFill>
              <a:cs typeface="Times New Roman" panose="02020603050405020304" pitchFamily="18" charset="0"/>
            </a:endParaRPr>
          </a:p>
          <a:p>
            <a:pPr algn="l"/>
            <a:endParaRPr lang="en-IE" sz="2000" dirty="0" smtClean="0">
              <a:cs typeface="Times New Roman" panose="02020603050405020304" pitchFamily="18" charset="0"/>
            </a:endParaRPr>
          </a:p>
          <a:p>
            <a:pPr marL="342900" indent="-342900" algn="l">
              <a:buFont typeface="Arial" panose="020B0604020202020204" pitchFamily="34" charset="0"/>
              <a:buChar char="•"/>
            </a:pPr>
            <a:r>
              <a:rPr lang="en-IE" sz="2000" dirty="0" smtClean="0">
                <a:cs typeface="Times New Roman" panose="02020603050405020304" pitchFamily="18" charset="0"/>
              </a:rPr>
              <a:t>UNESCO deadline for requests (17</a:t>
            </a:r>
            <a:r>
              <a:rPr lang="en-IE" sz="2000" baseline="30000" dirty="0" smtClean="0">
                <a:cs typeface="Times New Roman" panose="02020603050405020304" pitchFamily="18" charset="0"/>
              </a:rPr>
              <a:t>th</a:t>
            </a:r>
            <a:r>
              <a:rPr lang="en-IE" sz="2000" dirty="0" smtClean="0">
                <a:cs typeface="Times New Roman" panose="02020603050405020304" pitchFamily="18" charset="0"/>
              </a:rPr>
              <a:t>. April 2020) – request format.</a:t>
            </a: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9562" y="6418385"/>
            <a:ext cx="1547445" cy="351691"/>
          </a:xfrm>
          <a:prstGeom prst="rect">
            <a:avLst/>
          </a:prstGeom>
        </p:spPr>
      </p:pic>
    </p:spTree>
    <p:extLst>
      <p:ext uri="{BB962C8B-B14F-4D97-AF65-F5344CB8AC3E}">
        <p14:creationId xmlns:p14="http://schemas.microsoft.com/office/powerpoint/2010/main" val="19100896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22303"/>
            <a:ext cx="10515600" cy="1028700"/>
          </a:xfrm>
        </p:spPr>
        <p:txBody>
          <a:bodyPr>
            <a:normAutofit/>
          </a:bodyPr>
          <a:lstStyle/>
          <a:p>
            <a:pPr algn="ctr"/>
            <a:r>
              <a:rPr lang="en-IE" sz="5400" b="1" dirty="0" smtClean="0">
                <a:solidFill>
                  <a:srgbClr val="002060"/>
                </a:solidFill>
                <a:latin typeface="+mn-lt"/>
                <a:cs typeface="Times New Roman" panose="02020603050405020304" pitchFamily="18" charset="0"/>
              </a:rPr>
              <a:t>Midstream Process</a:t>
            </a:r>
            <a:endParaRPr lang="en-IE" sz="5400" b="1" dirty="0">
              <a:solidFill>
                <a:srgbClr val="002060"/>
              </a:solidFill>
              <a:latin typeface="+mn-lt"/>
              <a:cs typeface="Times New Roman" panose="02020603050405020304" pitchFamily="18" charset="0"/>
            </a:endParaRPr>
          </a:p>
        </p:txBody>
      </p:sp>
      <p:sp>
        <p:nvSpPr>
          <p:cNvPr id="3" name="Text Placeholder 2"/>
          <p:cNvSpPr>
            <a:spLocks noGrp="1"/>
          </p:cNvSpPr>
          <p:nvPr>
            <p:ph type="body" idx="1"/>
          </p:nvPr>
        </p:nvSpPr>
        <p:spPr>
          <a:xfrm>
            <a:off x="923192" y="1565031"/>
            <a:ext cx="10424258" cy="4457700"/>
          </a:xfrm>
        </p:spPr>
        <p:txBody>
          <a:bodyPr>
            <a:noAutofit/>
          </a:bodyPr>
          <a:lstStyle/>
          <a:p>
            <a:pPr lvl="0"/>
            <a:r>
              <a:rPr lang="en-IE" dirty="0" smtClean="0">
                <a:solidFill>
                  <a:schemeClr val="tx1"/>
                </a:solidFill>
                <a:cs typeface="Times New Roman" panose="02020603050405020304" pitchFamily="18" charset="0"/>
              </a:rPr>
              <a:t>There is </a:t>
            </a:r>
            <a:r>
              <a:rPr lang="en-IE" dirty="0" smtClean="0">
                <a:solidFill>
                  <a:srgbClr val="FFFF00"/>
                </a:solidFill>
                <a:cs typeface="Times New Roman" panose="02020603050405020304" pitchFamily="18" charset="0"/>
              </a:rPr>
              <a:t>an informal </a:t>
            </a:r>
            <a:r>
              <a:rPr lang="en-IE" dirty="0">
                <a:solidFill>
                  <a:srgbClr val="FFFF00"/>
                </a:solidFill>
                <a:cs typeface="Times New Roman" panose="02020603050405020304" pitchFamily="18" charset="0"/>
              </a:rPr>
              <a:t>mid-stream process </a:t>
            </a:r>
            <a:r>
              <a:rPr lang="en-IE" dirty="0">
                <a:solidFill>
                  <a:schemeClr val="tx1"/>
                </a:solidFill>
                <a:cs typeface="Times New Roman" panose="02020603050405020304" pitchFamily="18" charset="0"/>
              </a:rPr>
              <a:t>(negotiation with Advisory Bodies).</a:t>
            </a:r>
          </a:p>
          <a:p>
            <a:pPr lvl="0"/>
            <a:endParaRPr lang="en-GB" dirty="0" smtClean="0">
              <a:solidFill>
                <a:schemeClr val="tx1"/>
              </a:solidFill>
              <a:cs typeface="Times New Roman" pitchFamily="18" charset="0"/>
            </a:endParaRPr>
          </a:p>
          <a:p>
            <a:pPr lvl="0"/>
            <a:r>
              <a:rPr lang="en-GB" dirty="0" smtClean="0">
                <a:solidFill>
                  <a:schemeClr val="tx1"/>
                </a:solidFill>
                <a:cs typeface="Times New Roman" pitchFamily="18" charset="0"/>
              </a:rPr>
              <a:t>The Architectural Work of Le Corbusier, an </a:t>
            </a:r>
            <a:r>
              <a:rPr lang="en-GB" dirty="0">
                <a:solidFill>
                  <a:schemeClr val="tx1"/>
                </a:solidFill>
                <a:cs typeface="Times New Roman" pitchFamily="18" charset="0"/>
              </a:rPr>
              <a:t>O</a:t>
            </a:r>
            <a:r>
              <a:rPr lang="en-GB" dirty="0" smtClean="0">
                <a:solidFill>
                  <a:schemeClr val="tx1"/>
                </a:solidFill>
                <a:cs typeface="Times New Roman" pitchFamily="18" charset="0"/>
              </a:rPr>
              <a:t>utstanding Contribution to the Modern Movement - twice failed and withdrawn - late mid-stream advice was given from the ISC 20</a:t>
            </a:r>
            <a:r>
              <a:rPr lang="en-GB" baseline="30000" dirty="0" smtClean="0">
                <a:solidFill>
                  <a:schemeClr val="tx1"/>
                </a:solidFill>
                <a:cs typeface="Times New Roman" pitchFamily="18" charset="0"/>
              </a:rPr>
              <a:t>th</a:t>
            </a:r>
            <a:r>
              <a:rPr lang="en-GB" dirty="0" smtClean="0">
                <a:solidFill>
                  <a:schemeClr val="tx1"/>
                </a:solidFill>
                <a:cs typeface="Times New Roman" pitchFamily="18" charset="0"/>
              </a:rPr>
              <a:t>. Century - on third occasion the SPs (7) submitted one of the best nomination dossiers ever.</a:t>
            </a:r>
          </a:p>
          <a:p>
            <a:pPr lvl="0"/>
            <a:endParaRPr lang="en-GB" dirty="0" smtClean="0">
              <a:solidFill>
                <a:schemeClr val="tx1"/>
              </a:solidFill>
              <a:cs typeface="Times New Roman" pitchFamily="18" charset="0"/>
            </a:endParaRPr>
          </a:p>
          <a:p>
            <a:pPr lvl="0"/>
            <a:r>
              <a:rPr lang="en-GB" dirty="0" smtClean="0">
                <a:solidFill>
                  <a:schemeClr val="tx1"/>
                </a:solidFill>
                <a:cs typeface="Times New Roman" pitchFamily="18" charset="0"/>
              </a:rPr>
              <a:t>Viking </a:t>
            </a:r>
            <a:r>
              <a:rPr lang="en-GB" dirty="0">
                <a:solidFill>
                  <a:schemeClr val="tx1"/>
                </a:solidFill>
                <a:cs typeface="Times New Roman" pitchFamily="18" charset="0"/>
              </a:rPr>
              <a:t>Heritage </a:t>
            </a:r>
            <a:r>
              <a:rPr lang="en-GB" dirty="0" smtClean="0">
                <a:solidFill>
                  <a:schemeClr val="tx1"/>
                </a:solidFill>
                <a:cs typeface="Times New Roman" pitchFamily="18" charset="0"/>
              </a:rPr>
              <a:t>– multi-transboundary - first dossier withdrawn as not yet ready &amp; major sites missing - no overall plan - under re-appraisal and mid-stream advice.</a:t>
            </a:r>
            <a:endParaRPr lang="en-IE" dirty="0">
              <a:solidFill>
                <a:schemeClr val="tx1"/>
              </a:solidFill>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0768" y="6435969"/>
            <a:ext cx="1565031" cy="307731"/>
          </a:xfrm>
          <a:prstGeom prst="rect">
            <a:avLst/>
          </a:prstGeom>
        </p:spPr>
      </p:pic>
    </p:spTree>
    <p:extLst>
      <p:ext uri="{BB962C8B-B14F-4D97-AF65-F5344CB8AC3E}">
        <p14:creationId xmlns:p14="http://schemas.microsoft.com/office/powerpoint/2010/main" val="321243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949568"/>
          </a:xfrm>
        </p:spPr>
        <p:txBody>
          <a:bodyPr>
            <a:normAutofit/>
          </a:bodyPr>
          <a:lstStyle/>
          <a:p>
            <a:r>
              <a:rPr lang="en-IE" sz="5400" b="1" dirty="0" smtClean="0">
                <a:solidFill>
                  <a:srgbClr val="002060"/>
                </a:solidFill>
                <a:latin typeface="+mn-lt"/>
                <a:cs typeface="Times New Roman" panose="02020603050405020304" pitchFamily="18" charset="0"/>
              </a:rPr>
              <a:t>Maintaining Momentum</a:t>
            </a:r>
            <a:endParaRPr lang="en-IE" sz="5400" b="1" dirty="0">
              <a:solidFill>
                <a:srgbClr val="002060"/>
              </a:solidFill>
              <a:latin typeface="+mn-lt"/>
              <a:cs typeface="Times New Roman" panose="02020603050405020304" pitchFamily="18" charset="0"/>
            </a:endParaRPr>
          </a:p>
        </p:txBody>
      </p:sp>
      <p:sp>
        <p:nvSpPr>
          <p:cNvPr id="3" name="Subtitle 2"/>
          <p:cNvSpPr>
            <a:spLocks noGrp="1"/>
          </p:cNvSpPr>
          <p:nvPr>
            <p:ph type="subTitle" idx="1"/>
          </p:nvPr>
        </p:nvSpPr>
        <p:spPr>
          <a:xfrm>
            <a:off x="923192" y="1222131"/>
            <a:ext cx="10454054" cy="4906107"/>
          </a:xfrm>
        </p:spPr>
        <p:txBody>
          <a:bodyPr>
            <a:normAutofit fontScale="25000" lnSpcReduction="20000"/>
          </a:bodyPr>
          <a:lstStyle/>
          <a:p>
            <a:pPr algn="l"/>
            <a:r>
              <a:rPr lang="en-IE" sz="9600" dirty="0" smtClean="0">
                <a:cs typeface="Times New Roman" panose="02020603050405020304" pitchFamily="18" charset="0"/>
              </a:rPr>
              <a:t>Working towards getting on the Tentative List and ultimately working on the nomination dossier is a slow and daunting process.</a:t>
            </a:r>
          </a:p>
          <a:p>
            <a:pPr algn="l"/>
            <a:endParaRPr lang="en-IE" sz="9600" dirty="0">
              <a:cs typeface="Times New Roman" panose="02020603050405020304" pitchFamily="18" charset="0"/>
            </a:endParaRPr>
          </a:p>
          <a:p>
            <a:pPr algn="l"/>
            <a:r>
              <a:rPr lang="en-IE" sz="9600" dirty="0" smtClean="0">
                <a:cs typeface="Times New Roman" panose="02020603050405020304" pitchFamily="18" charset="0"/>
              </a:rPr>
              <a:t>Clearly there is a need to gather experts together to ensure the process advances and developing </a:t>
            </a:r>
            <a:r>
              <a:rPr lang="en-IE" sz="9600" dirty="0" smtClean="0">
                <a:solidFill>
                  <a:srgbClr val="FFFF00"/>
                </a:solidFill>
                <a:cs typeface="Times New Roman" panose="02020603050405020304" pitchFamily="18" charset="0"/>
              </a:rPr>
              <a:t>a staged approach </a:t>
            </a:r>
            <a:r>
              <a:rPr lang="en-IE" sz="9600" dirty="0" smtClean="0">
                <a:cs typeface="Times New Roman" panose="02020603050405020304" pitchFamily="18" charset="0"/>
              </a:rPr>
              <a:t>could provide a useful methodology and might make it easier to achieve the ultimate goals.</a:t>
            </a:r>
            <a:endParaRPr lang="en-IE" sz="9600" dirty="0">
              <a:cs typeface="Times New Roman" panose="02020603050405020304" pitchFamily="18" charset="0"/>
            </a:endParaRPr>
          </a:p>
          <a:p>
            <a:pPr algn="l"/>
            <a:endParaRPr lang="en-IE" sz="9600" dirty="0">
              <a:cs typeface="Times New Roman" panose="02020603050405020304" pitchFamily="18" charset="0"/>
            </a:endParaRPr>
          </a:p>
          <a:p>
            <a:pPr algn="l"/>
            <a:r>
              <a:rPr lang="en-IE" sz="9600" dirty="0" smtClean="0">
                <a:cs typeface="Times New Roman" panose="02020603050405020304" pitchFamily="18" charset="0"/>
              </a:rPr>
              <a:t>Over a long period, setting up a series of conferences, exhibitions, lectures, seminars</a:t>
            </a:r>
            <a:r>
              <a:rPr lang="en-IE" sz="9600" dirty="0">
                <a:cs typeface="Times New Roman" panose="02020603050405020304" pitchFamily="18" charset="0"/>
              </a:rPr>
              <a:t> </a:t>
            </a:r>
            <a:r>
              <a:rPr lang="en-IE" sz="9600" dirty="0" smtClean="0">
                <a:cs typeface="Times New Roman" panose="02020603050405020304" pitchFamily="18" charset="0"/>
              </a:rPr>
              <a:t>and workshops - depending on the subject - could deal with the many aspects of information-gathering, assessment, discussion and evaluation. These could be stand alone events initially which might make it easier to attract funding. All the time </a:t>
            </a:r>
            <a:r>
              <a:rPr lang="en-IE" sz="9600" dirty="0" smtClean="0">
                <a:solidFill>
                  <a:srgbClr val="FFFF00"/>
                </a:solidFill>
                <a:cs typeface="Times New Roman" panose="02020603050405020304" pitchFamily="18" charset="0"/>
              </a:rPr>
              <a:t>the outcomes would be feeding the eventual nomination dossier.</a:t>
            </a:r>
          </a:p>
          <a:p>
            <a:pPr algn="l"/>
            <a:endParaRPr lang="en-IE" sz="9600" dirty="0">
              <a:cs typeface="Times New Roman" panose="02020603050405020304" pitchFamily="18" charset="0"/>
            </a:endParaRPr>
          </a:p>
          <a:p>
            <a:pPr lvl="0" algn="l"/>
            <a:r>
              <a:rPr lang="en-IE" sz="9600" dirty="0" smtClean="0">
                <a:cs typeface="Times New Roman" panose="02020603050405020304" pitchFamily="18" charset="0"/>
              </a:rPr>
              <a:t>A series of publications (online) could also be considered, based on aspects of the nomination.</a:t>
            </a:r>
            <a:endParaRPr lang="en-IE" sz="9600" dirty="0">
              <a:cs typeface="Times New Roman" panose="02020603050405020304" pitchFamily="18" charset="0"/>
            </a:endParaRPr>
          </a:p>
          <a:p>
            <a:pPr algn="l"/>
            <a:endParaRPr lang="en-IE" dirty="0" smtClean="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33184" y="6400800"/>
            <a:ext cx="1582615" cy="351691"/>
          </a:xfrm>
          <a:prstGeom prst="rect">
            <a:avLst/>
          </a:prstGeom>
        </p:spPr>
      </p:pic>
    </p:spTree>
    <p:extLst>
      <p:ext uri="{BB962C8B-B14F-4D97-AF65-F5344CB8AC3E}">
        <p14:creationId xmlns:p14="http://schemas.microsoft.com/office/powerpoint/2010/main" val="39319654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9470"/>
            <a:ext cx="10515600" cy="1143000"/>
          </a:xfrm>
        </p:spPr>
        <p:txBody>
          <a:bodyPr>
            <a:normAutofit/>
          </a:bodyPr>
          <a:lstStyle/>
          <a:p>
            <a:pPr algn="ctr"/>
            <a:r>
              <a:rPr lang="en-GB" sz="5400" b="1" dirty="0" smtClean="0">
                <a:solidFill>
                  <a:srgbClr val="002060"/>
                </a:solidFill>
                <a:latin typeface="+mn-lt"/>
                <a:cs typeface="Times New Roman" pitchFamily="18" charset="0"/>
              </a:rPr>
              <a:t>Good </a:t>
            </a:r>
            <a:r>
              <a:rPr lang="en-GB" sz="5400" b="1" dirty="0">
                <a:solidFill>
                  <a:srgbClr val="002060"/>
                </a:solidFill>
                <a:latin typeface="+mn-lt"/>
                <a:cs typeface="Times New Roman" pitchFamily="18" charset="0"/>
              </a:rPr>
              <a:t>G</a:t>
            </a:r>
            <a:r>
              <a:rPr lang="en-GB" sz="5400" b="1" dirty="0" smtClean="0">
                <a:solidFill>
                  <a:srgbClr val="002060"/>
                </a:solidFill>
                <a:latin typeface="+mn-lt"/>
                <a:cs typeface="Times New Roman" pitchFamily="18" charset="0"/>
              </a:rPr>
              <a:t>uidance</a:t>
            </a:r>
            <a:endParaRPr lang="en-IE" sz="5400" dirty="0">
              <a:solidFill>
                <a:srgbClr val="002060"/>
              </a:solidFill>
              <a:latin typeface="+mn-lt"/>
              <a:cs typeface="Times New Roman" pitchFamily="18" charset="0"/>
            </a:endParaRPr>
          </a:p>
        </p:txBody>
      </p:sp>
      <p:sp>
        <p:nvSpPr>
          <p:cNvPr id="3" name="Content Placeholder 2"/>
          <p:cNvSpPr>
            <a:spLocks noGrp="1"/>
          </p:cNvSpPr>
          <p:nvPr>
            <p:ph idx="1"/>
          </p:nvPr>
        </p:nvSpPr>
        <p:spPr>
          <a:xfrm>
            <a:off x="738554" y="1749669"/>
            <a:ext cx="10615246" cy="4448908"/>
          </a:xfrm>
        </p:spPr>
        <p:txBody>
          <a:bodyPr>
            <a:normAutofit/>
          </a:bodyPr>
          <a:lstStyle/>
          <a:p>
            <a:r>
              <a:rPr lang="en-IE" dirty="0">
                <a:cs typeface="Times New Roman" pitchFamily="18" charset="0"/>
              </a:rPr>
              <a:t>there are a wide range of up-to-date publications available to inform and </a:t>
            </a:r>
            <a:r>
              <a:rPr lang="en-IE" dirty="0" smtClean="0">
                <a:cs typeface="Times New Roman" pitchFamily="18" charset="0"/>
              </a:rPr>
              <a:t>guide. </a:t>
            </a:r>
            <a:r>
              <a:rPr lang="en-IE" dirty="0" smtClean="0">
                <a:solidFill>
                  <a:srgbClr val="FFFF00"/>
                </a:solidFill>
                <a:cs typeface="Times New Roman" pitchFamily="18" charset="0"/>
              </a:rPr>
              <a:t>See ICOMOS bibliography.</a:t>
            </a:r>
            <a:endParaRPr lang="en-IE" dirty="0">
              <a:solidFill>
                <a:srgbClr val="FFFF00"/>
              </a:solidFill>
              <a:cs typeface="Times New Roman" pitchFamily="18" charset="0"/>
            </a:endParaRPr>
          </a:p>
          <a:p>
            <a:pPr>
              <a:buNone/>
            </a:pPr>
            <a:endParaRPr lang="en-IE" dirty="0">
              <a:cs typeface="Times New Roman" pitchFamily="18" charset="0"/>
            </a:endParaRPr>
          </a:p>
          <a:p>
            <a:r>
              <a:rPr lang="en-IE" dirty="0">
                <a:cs typeface="Times New Roman" pitchFamily="18" charset="0"/>
              </a:rPr>
              <a:t>there are nomination dossiers in place for </a:t>
            </a:r>
            <a:r>
              <a:rPr lang="en-IE" dirty="0" smtClean="0">
                <a:cs typeface="Times New Roman" pitchFamily="18" charset="0"/>
              </a:rPr>
              <a:t>serial sites </a:t>
            </a:r>
            <a:r>
              <a:rPr lang="en-IE" dirty="0">
                <a:cs typeface="Times New Roman" pitchFamily="18" charset="0"/>
              </a:rPr>
              <a:t>which could act as useful </a:t>
            </a:r>
            <a:r>
              <a:rPr lang="en-IE" dirty="0" smtClean="0">
                <a:cs typeface="Times New Roman" pitchFamily="18" charset="0"/>
              </a:rPr>
              <a:t>models.</a:t>
            </a:r>
            <a:endParaRPr lang="en-IE" dirty="0">
              <a:cs typeface="Times New Roman" pitchFamily="18" charset="0"/>
            </a:endParaRPr>
          </a:p>
          <a:p>
            <a:pPr>
              <a:buNone/>
            </a:pPr>
            <a:endParaRPr lang="en-IE" dirty="0">
              <a:cs typeface="Times New Roman" pitchFamily="18" charset="0"/>
            </a:endParaRPr>
          </a:p>
          <a:p>
            <a:r>
              <a:rPr lang="en-IE" dirty="0">
                <a:cs typeface="Times New Roman" pitchFamily="18" charset="0"/>
              </a:rPr>
              <a:t>there are systems in place for the management </a:t>
            </a:r>
            <a:r>
              <a:rPr lang="en-IE" dirty="0" smtClean="0">
                <a:cs typeface="Times New Roman" pitchFamily="18" charset="0"/>
              </a:rPr>
              <a:t>of existing </a:t>
            </a:r>
            <a:r>
              <a:rPr lang="en-IE" dirty="0">
                <a:cs typeface="Times New Roman" pitchFamily="18" charset="0"/>
              </a:rPr>
              <a:t>serial nominations and these should </a:t>
            </a:r>
            <a:r>
              <a:rPr lang="en-IE" dirty="0" smtClean="0">
                <a:cs typeface="Times New Roman" pitchFamily="18" charset="0"/>
              </a:rPr>
              <a:t>be examined </a:t>
            </a:r>
            <a:r>
              <a:rPr lang="en-IE" dirty="0">
                <a:cs typeface="Times New Roman" pitchFamily="18" charset="0"/>
              </a:rPr>
              <a:t>and evaluated, particularly as to </a:t>
            </a:r>
            <a:r>
              <a:rPr lang="en-IE" dirty="0" smtClean="0">
                <a:cs typeface="Times New Roman" pitchFamily="18" charset="0"/>
              </a:rPr>
              <a:t>their efficacy</a:t>
            </a:r>
            <a:r>
              <a:rPr lang="en-IE" dirty="0">
                <a:cs typeface="Times New Roman" pitchFamily="18" charset="0"/>
              </a:rPr>
              <a:t>. </a:t>
            </a: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0768" y="6383215"/>
            <a:ext cx="1565031" cy="369276"/>
          </a:xfrm>
          <a:prstGeom prst="rect">
            <a:avLst/>
          </a:prstGeom>
        </p:spPr>
      </p:pic>
    </p:spTree>
    <p:extLst>
      <p:ext uri="{BB962C8B-B14F-4D97-AF65-F5344CB8AC3E}">
        <p14:creationId xmlns:p14="http://schemas.microsoft.com/office/powerpoint/2010/main" val="4142896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4E88FD-358E-C847-ACBF-A63A316195C7}"/>
              </a:ext>
            </a:extLst>
          </p:cNvPr>
          <p:cNvSpPr>
            <a:spLocks noGrp="1"/>
          </p:cNvSpPr>
          <p:nvPr>
            <p:ph type="title"/>
          </p:nvPr>
        </p:nvSpPr>
        <p:spPr>
          <a:xfrm>
            <a:off x="838200" y="1"/>
            <a:ext cx="10515600" cy="1204545"/>
          </a:xfrm>
        </p:spPr>
        <p:txBody>
          <a:bodyPr>
            <a:normAutofit/>
          </a:bodyPr>
          <a:lstStyle/>
          <a:p>
            <a:pPr algn="ctr"/>
            <a:r>
              <a:rPr lang="en-IE" sz="4000" b="1" dirty="0" smtClean="0">
                <a:solidFill>
                  <a:srgbClr val="002060"/>
                </a:solidFill>
                <a:latin typeface="+mn-lt"/>
                <a:cs typeface="Times New Roman" pitchFamily="18" charset="0"/>
              </a:rPr>
              <a:t>World Heritage Convention (1972)</a:t>
            </a:r>
            <a:br>
              <a:rPr lang="en-IE" sz="4000" b="1" dirty="0" smtClean="0">
                <a:solidFill>
                  <a:srgbClr val="002060"/>
                </a:solidFill>
                <a:latin typeface="+mn-lt"/>
                <a:cs typeface="Times New Roman" pitchFamily="18" charset="0"/>
              </a:rPr>
            </a:br>
            <a:r>
              <a:rPr lang="en-IE" sz="2400" b="1" dirty="0" smtClean="0">
                <a:solidFill>
                  <a:srgbClr val="002060"/>
                </a:solidFill>
                <a:latin typeface="+mn-lt"/>
                <a:cs typeface="Times New Roman" pitchFamily="18" charset="0"/>
              </a:rPr>
              <a:t>Ratified by Ireland in 1991</a:t>
            </a:r>
            <a:endParaRPr lang="en-US" sz="2400" b="1" dirty="0">
              <a:solidFill>
                <a:srgbClr val="002060"/>
              </a:solidFill>
              <a:latin typeface="+mn-lt"/>
            </a:endParaRPr>
          </a:p>
        </p:txBody>
      </p:sp>
      <p:sp>
        <p:nvSpPr>
          <p:cNvPr id="3" name="Content Placeholder 2">
            <a:extLst>
              <a:ext uri="{FF2B5EF4-FFF2-40B4-BE49-F238E27FC236}">
                <a16:creationId xmlns:a16="http://schemas.microsoft.com/office/drawing/2014/main" xmlns="" id="{CA322A0E-E692-3A4F-BD7E-CC0791A2F01C}"/>
              </a:ext>
            </a:extLst>
          </p:cNvPr>
          <p:cNvSpPr>
            <a:spLocks noGrp="1"/>
          </p:cNvSpPr>
          <p:nvPr>
            <p:ph idx="1"/>
          </p:nvPr>
        </p:nvSpPr>
        <p:spPr>
          <a:xfrm>
            <a:off x="838200" y="1406770"/>
            <a:ext cx="10515600" cy="5231422"/>
          </a:xfrm>
        </p:spPr>
        <p:txBody>
          <a:bodyPr>
            <a:normAutofit fontScale="92500" lnSpcReduction="20000"/>
          </a:bodyPr>
          <a:lstStyle/>
          <a:p>
            <a:r>
              <a:rPr lang="en-IE" dirty="0">
                <a:solidFill>
                  <a:srgbClr val="FFFF00"/>
                </a:solidFill>
                <a:cs typeface="Times New Roman" pitchFamily="18" charset="0"/>
              </a:rPr>
              <a:t>Strategic Action Plan (-2022)</a:t>
            </a:r>
            <a:br>
              <a:rPr lang="en-IE" dirty="0">
                <a:solidFill>
                  <a:srgbClr val="FFFF00"/>
                </a:solidFill>
                <a:cs typeface="Times New Roman" pitchFamily="18" charset="0"/>
              </a:rPr>
            </a:br>
            <a:r>
              <a:rPr lang="en-IE" dirty="0">
                <a:solidFill>
                  <a:srgbClr val="FFFF00"/>
                </a:solidFill>
                <a:cs typeface="Times New Roman" pitchFamily="18" charset="0"/>
              </a:rPr>
              <a:t>for implementation of the WH Convention</a:t>
            </a:r>
          </a:p>
          <a:p>
            <a:r>
              <a:rPr lang="en-IE" dirty="0" smtClean="0">
                <a:solidFill>
                  <a:srgbClr val="FFFF00"/>
                </a:solidFill>
                <a:cs typeface="Times New Roman" pitchFamily="18" charset="0"/>
              </a:rPr>
              <a:t>Vision  Statement: </a:t>
            </a:r>
            <a:r>
              <a:rPr lang="en-IE" dirty="0">
                <a:solidFill>
                  <a:srgbClr val="FFFF00"/>
                </a:solidFill>
                <a:cs typeface="Times New Roman" pitchFamily="18" charset="0"/>
              </a:rPr>
              <a:t>International cooperation and shared responsibility through the WH Convention to ensure effective conservation of our common cultural and natural heritage nurtures respect and understanding  among the world’s communities and cultures and contributes to their sustainable development</a:t>
            </a:r>
            <a:r>
              <a:rPr lang="en-IE" dirty="0" smtClean="0">
                <a:solidFill>
                  <a:srgbClr val="FFFF00"/>
                </a:solidFill>
                <a:cs typeface="Times New Roman" pitchFamily="18" charset="0"/>
              </a:rPr>
              <a:t>.</a:t>
            </a:r>
          </a:p>
          <a:p>
            <a:pPr marL="0" indent="0">
              <a:buNone/>
            </a:pPr>
            <a:endParaRPr lang="en-IE" dirty="0" smtClean="0">
              <a:solidFill>
                <a:srgbClr val="002060"/>
              </a:solidFill>
              <a:cs typeface="Times New Roman" pitchFamily="18" charset="0"/>
            </a:endParaRPr>
          </a:p>
          <a:p>
            <a:pPr lvl="1"/>
            <a:r>
              <a:rPr lang="en-IE" sz="3000" dirty="0">
                <a:cs typeface="Times New Roman" pitchFamily="18" charset="0"/>
              </a:rPr>
              <a:t>i</a:t>
            </a:r>
            <a:r>
              <a:rPr lang="en-IE" sz="3000" dirty="0" smtClean="0">
                <a:cs typeface="Times New Roman" pitchFamily="18" charset="0"/>
              </a:rPr>
              <a:t>dentification of gaps </a:t>
            </a:r>
            <a:r>
              <a:rPr lang="en-IE" sz="3000" dirty="0" smtClean="0">
                <a:solidFill>
                  <a:srgbClr val="FFFF00"/>
                </a:solidFill>
                <a:cs typeface="Times New Roman" pitchFamily="18" charset="0"/>
              </a:rPr>
              <a:t>(ICOMOS Gap Analysis 2004)</a:t>
            </a:r>
            <a:endParaRPr lang="en-IE" sz="3000" dirty="0">
              <a:solidFill>
                <a:srgbClr val="FFFF00"/>
              </a:solidFill>
              <a:cs typeface="Times New Roman" pitchFamily="18" charset="0"/>
            </a:endParaRPr>
          </a:p>
          <a:p>
            <a:pPr lvl="1"/>
            <a:r>
              <a:rPr lang="en-IE" sz="3000" dirty="0">
                <a:solidFill>
                  <a:schemeClr val="tx1"/>
                </a:solidFill>
                <a:cs typeface="Times New Roman" pitchFamily="18" charset="0"/>
              </a:rPr>
              <a:t>preservation and enhancement of </a:t>
            </a:r>
            <a:r>
              <a:rPr lang="en-IE" sz="3000" dirty="0" smtClean="0">
                <a:solidFill>
                  <a:schemeClr val="tx1"/>
                </a:solidFill>
                <a:cs typeface="Times New Roman" pitchFamily="18" charset="0"/>
              </a:rPr>
              <a:t>local </a:t>
            </a:r>
            <a:r>
              <a:rPr lang="en-IE" sz="3000" dirty="0">
                <a:solidFill>
                  <a:schemeClr val="tx1"/>
                </a:solidFill>
                <a:cs typeface="Times New Roman" pitchFamily="18" charset="0"/>
              </a:rPr>
              <a:t>cultural heritage in international context</a:t>
            </a:r>
          </a:p>
          <a:p>
            <a:pPr lvl="1"/>
            <a:r>
              <a:rPr lang="en-IE" sz="3000" dirty="0">
                <a:solidFill>
                  <a:schemeClr val="tx1"/>
                </a:solidFill>
                <a:cs typeface="Times New Roman" pitchFamily="18" charset="0"/>
              </a:rPr>
              <a:t>opportunities for increased capacities</a:t>
            </a:r>
          </a:p>
          <a:p>
            <a:pPr lvl="1"/>
            <a:r>
              <a:rPr lang="en-IE" sz="3000" dirty="0">
                <a:solidFill>
                  <a:schemeClr val="tx1"/>
                </a:solidFill>
                <a:cs typeface="Times New Roman" pitchFamily="18" charset="0"/>
              </a:rPr>
              <a:t>more effective communication</a:t>
            </a:r>
          </a:p>
          <a:p>
            <a:pPr lvl="1"/>
            <a:r>
              <a:rPr lang="en-IE" sz="3000" dirty="0">
                <a:solidFill>
                  <a:schemeClr val="tx1"/>
                </a:solidFill>
                <a:cs typeface="Times New Roman" pitchFamily="18" charset="0"/>
              </a:rPr>
              <a:t>engagement of communities</a:t>
            </a:r>
          </a:p>
          <a:p>
            <a:pPr lvl="1"/>
            <a:r>
              <a:rPr lang="en-IE" sz="3000" dirty="0">
                <a:solidFill>
                  <a:schemeClr val="tx1"/>
                </a:solidFill>
                <a:cs typeface="Times New Roman" pitchFamily="18" charset="0"/>
              </a:rPr>
              <a:t>sustainable development (2012+)</a:t>
            </a:r>
          </a:p>
          <a:p>
            <a:endParaRPr lang="en-US" dirty="0"/>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41976" y="6444761"/>
            <a:ext cx="1573823" cy="307729"/>
          </a:xfrm>
          <a:prstGeom prst="rect">
            <a:avLst/>
          </a:prstGeom>
        </p:spPr>
      </p:pic>
    </p:spTree>
    <p:extLst>
      <p:ext uri="{BB962C8B-B14F-4D97-AF65-F5344CB8AC3E}">
        <p14:creationId xmlns:p14="http://schemas.microsoft.com/office/powerpoint/2010/main" val="2413593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462" y="175847"/>
            <a:ext cx="10673860" cy="694592"/>
          </a:xfrm>
        </p:spPr>
        <p:txBody>
          <a:bodyPr>
            <a:noAutofit/>
          </a:bodyPr>
          <a:lstStyle/>
          <a:p>
            <a:r>
              <a:rPr lang="en-GB" sz="4800" b="1" dirty="0">
                <a:solidFill>
                  <a:srgbClr val="002060"/>
                </a:solidFill>
                <a:latin typeface="+mn-lt"/>
                <a:cs typeface="Times New Roman" pitchFamily="18" charset="0"/>
              </a:rPr>
              <a:t>Baseline Research - Documentation </a:t>
            </a:r>
            <a:endParaRPr lang="en-IE" sz="4800" dirty="0">
              <a:solidFill>
                <a:srgbClr val="002060"/>
              </a:solidFill>
              <a:latin typeface="+mn-lt"/>
            </a:endParaRPr>
          </a:p>
        </p:txBody>
      </p:sp>
      <p:sp>
        <p:nvSpPr>
          <p:cNvPr id="3" name="Subtitle 2"/>
          <p:cNvSpPr>
            <a:spLocks noGrp="1"/>
          </p:cNvSpPr>
          <p:nvPr>
            <p:ph type="subTitle" idx="1"/>
          </p:nvPr>
        </p:nvSpPr>
        <p:spPr>
          <a:xfrm>
            <a:off x="923191" y="1354016"/>
            <a:ext cx="10366131" cy="5171328"/>
          </a:xfrm>
        </p:spPr>
        <p:txBody>
          <a:bodyPr>
            <a:noAutofit/>
          </a:bodyPr>
          <a:lstStyle/>
          <a:p>
            <a:pPr marL="342900" lvl="0" indent="-342900" algn="l">
              <a:buFont typeface="Arial" panose="020B0604020202020204" pitchFamily="34" charset="0"/>
              <a:buChar char="•"/>
            </a:pPr>
            <a:r>
              <a:rPr lang="en-GB" dirty="0" smtClean="0">
                <a:cs typeface="Times New Roman" pitchFamily="18" charset="0"/>
              </a:rPr>
              <a:t>need to have precise and comprehensive baseline information (it will include properties which may not make it into the nomination dossier)</a:t>
            </a:r>
            <a:endParaRPr lang="en-IE" dirty="0" smtClean="0">
              <a:cs typeface="Times New Roman" pitchFamily="18" charset="0"/>
            </a:endParaRPr>
          </a:p>
          <a:p>
            <a:pPr lvl="0" algn="l"/>
            <a:endParaRPr lang="en-GB" dirty="0" smtClean="0">
              <a:cs typeface="Times New Roman" pitchFamily="18" charset="0"/>
            </a:endParaRPr>
          </a:p>
          <a:p>
            <a:pPr marL="342900" lvl="0" indent="-342900" algn="l">
              <a:buFont typeface="Arial" panose="020B0604020202020204" pitchFamily="34" charset="0"/>
              <a:buChar char="•"/>
            </a:pPr>
            <a:r>
              <a:rPr lang="en-GB" dirty="0">
                <a:cs typeface="Times New Roman" pitchFamily="18" charset="0"/>
              </a:rPr>
              <a:t>n</a:t>
            </a:r>
            <a:r>
              <a:rPr lang="en-GB" dirty="0" smtClean="0">
                <a:cs typeface="Times New Roman" pitchFamily="18" charset="0"/>
              </a:rPr>
              <a:t>eed this documentation to </a:t>
            </a:r>
            <a:r>
              <a:rPr lang="en-GB" dirty="0">
                <a:cs typeface="Times New Roman" pitchFamily="18" charset="0"/>
              </a:rPr>
              <a:t>provide appropriate justification relative to the demonstration of OUV for the selected number and size of the component parts.</a:t>
            </a:r>
            <a:endParaRPr lang="en-IE" dirty="0">
              <a:cs typeface="Times New Roman" pitchFamily="18" charset="0"/>
            </a:endParaRPr>
          </a:p>
          <a:p>
            <a:pPr lvl="0" algn="l"/>
            <a:endParaRPr lang="en-GB" dirty="0" smtClean="0">
              <a:cs typeface="Times New Roman" pitchFamily="18" charset="0"/>
            </a:endParaRPr>
          </a:p>
          <a:p>
            <a:pPr marL="342900" lvl="0" indent="-342900" algn="l">
              <a:buFont typeface="Arial" panose="020B0604020202020204" pitchFamily="34" charset="0"/>
              <a:buChar char="•"/>
            </a:pPr>
            <a:r>
              <a:rPr lang="en-GB" dirty="0" smtClean="0">
                <a:solidFill>
                  <a:srgbClr val="FFFF00"/>
                </a:solidFill>
                <a:cs typeface="Times New Roman" pitchFamily="18" charset="0"/>
              </a:rPr>
              <a:t>need </a:t>
            </a:r>
            <a:r>
              <a:rPr lang="en-GB" dirty="0">
                <a:solidFill>
                  <a:srgbClr val="FFFF00"/>
                </a:solidFill>
                <a:cs typeface="Times New Roman" pitchFamily="18" charset="0"/>
              </a:rPr>
              <a:t>to have sufficient data and research to </a:t>
            </a:r>
            <a:r>
              <a:rPr lang="en-GB" dirty="0" smtClean="0">
                <a:solidFill>
                  <a:srgbClr val="FFFF00"/>
                </a:solidFill>
                <a:cs typeface="Times New Roman" pitchFamily="18" charset="0"/>
              </a:rPr>
              <a:t>fulfil the requirements </a:t>
            </a:r>
            <a:r>
              <a:rPr lang="en-GB" dirty="0">
                <a:solidFill>
                  <a:srgbClr val="FFFF00"/>
                </a:solidFill>
                <a:cs typeface="Times New Roman" pitchFamily="18" charset="0"/>
              </a:rPr>
              <a:t>for global Comparative Analysis of </a:t>
            </a:r>
            <a:r>
              <a:rPr lang="en-GB" dirty="0" smtClean="0">
                <a:solidFill>
                  <a:srgbClr val="FFFF00"/>
                </a:solidFill>
                <a:cs typeface="Times New Roman" pitchFamily="18" charset="0"/>
              </a:rPr>
              <a:t>the </a:t>
            </a:r>
            <a:r>
              <a:rPr lang="en-GB" dirty="0">
                <a:solidFill>
                  <a:srgbClr val="FFFF00"/>
                </a:solidFill>
                <a:cs typeface="Times New Roman" pitchFamily="18" charset="0"/>
              </a:rPr>
              <a:t>whole </a:t>
            </a:r>
            <a:r>
              <a:rPr lang="en-GB" dirty="0" smtClean="0">
                <a:solidFill>
                  <a:srgbClr val="FFFF00"/>
                </a:solidFill>
                <a:cs typeface="Times New Roman" pitchFamily="18" charset="0"/>
              </a:rPr>
              <a:t>property.</a:t>
            </a:r>
            <a:endParaRPr lang="en-IE" dirty="0" smtClean="0">
              <a:solidFill>
                <a:srgbClr val="FFFF00"/>
              </a:solidFill>
              <a:cs typeface="Times New Roman" pitchFamily="18" charset="0"/>
            </a:endParaRPr>
          </a:p>
          <a:p>
            <a:pPr algn="l"/>
            <a:endParaRPr lang="en-IE" dirty="0" smtClean="0">
              <a:cs typeface="Times New Roman" pitchFamily="18" charset="0"/>
            </a:endParaRPr>
          </a:p>
          <a:p>
            <a:pPr marL="342900" indent="-342900" algn="l">
              <a:buFont typeface="Arial" panose="020B0604020202020204" pitchFamily="34" charset="0"/>
              <a:buChar char="•"/>
            </a:pPr>
            <a:r>
              <a:rPr lang="en-GB" dirty="0" smtClean="0">
                <a:cs typeface="Times New Roman" pitchFamily="18" charset="0"/>
              </a:rPr>
              <a:t>need to set up the information so that it can be used eventually for future needs, such as monitoring and Periodic Reporting.</a:t>
            </a:r>
            <a:endParaRPr lang="en-IE" dirty="0" smtClean="0">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9562" y="6409591"/>
            <a:ext cx="1565030" cy="360485"/>
          </a:xfrm>
          <a:prstGeom prst="rect">
            <a:avLst/>
          </a:prstGeom>
        </p:spPr>
      </p:pic>
    </p:spTree>
    <p:extLst>
      <p:ext uri="{BB962C8B-B14F-4D97-AF65-F5344CB8AC3E}">
        <p14:creationId xmlns:p14="http://schemas.microsoft.com/office/powerpoint/2010/main" val="1377789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
            <a:ext cx="7772400" cy="967154"/>
          </a:xfrm>
        </p:spPr>
        <p:txBody>
          <a:bodyPr>
            <a:normAutofit/>
          </a:bodyPr>
          <a:lstStyle/>
          <a:p>
            <a:r>
              <a:rPr lang="en-IE" sz="5400" b="1" dirty="0">
                <a:solidFill>
                  <a:srgbClr val="002060"/>
                </a:solidFill>
                <a:latin typeface="+mn-lt"/>
                <a:cs typeface="Times New Roman" pitchFamily="18" charset="0"/>
              </a:rPr>
              <a:t>Comparative Analysis</a:t>
            </a:r>
          </a:p>
        </p:txBody>
      </p:sp>
      <p:sp>
        <p:nvSpPr>
          <p:cNvPr id="3" name="Subtitle 2"/>
          <p:cNvSpPr>
            <a:spLocks noGrp="1"/>
          </p:cNvSpPr>
          <p:nvPr>
            <p:ph type="subTitle" idx="1"/>
          </p:nvPr>
        </p:nvSpPr>
        <p:spPr>
          <a:xfrm>
            <a:off x="782516" y="1389185"/>
            <a:ext cx="10128738" cy="4958861"/>
          </a:xfrm>
        </p:spPr>
        <p:txBody>
          <a:bodyPr>
            <a:normAutofit fontScale="92500" lnSpcReduction="10000"/>
          </a:bodyPr>
          <a:lstStyle/>
          <a:p>
            <a:pPr marL="914400" lvl="1" indent="-457200" algn="l">
              <a:buFont typeface="Arial" panose="020B0604020202020204" pitchFamily="34" charset="0"/>
              <a:buChar char="•"/>
            </a:pPr>
            <a:r>
              <a:rPr lang="en-IE" sz="2800" dirty="0">
                <a:solidFill>
                  <a:schemeClr val="tx1"/>
                </a:solidFill>
                <a:cs typeface="Times New Roman" pitchFamily="18" charset="0"/>
              </a:rPr>
              <a:t>Ascertains whether there is scope in the WH List for the inclusion of the nominated property</a:t>
            </a:r>
            <a:r>
              <a:rPr lang="en-IE" sz="2800" dirty="0" smtClean="0">
                <a:solidFill>
                  <a:schemeClr val="tx1"/>
                </a:solidFill>
                <a:cs typeface="Times New Roman" pitchFamily="18" charset="0"/>
              </a:rPr>
              <a:t>.</a:t>
            </a:r>
          </a:p>
          <a:p>
            <a:pPr lvl="1" algn="l"/>
            <a:endParaRPr lang="en-IE" sz="2800" dirty="0">
              <a:solidFill>
                <a:schemeClr val="tx1"/>
              </a:solidFill>
              <a:cs typeface="Times New Roman" pitchFamily="18" charset="0"/>
            </a:endParaRPr>
          </a:p>
          <a:p>
            <a:pPr marL="914400" lvl="1" indent="-457200" algn="l">
              <a:buFont typeface="Arial" panose="020B0604020202020204" pitchFamily="34" charset="0"/>
              <a:buChar char="•"/>
            </a:pPr>
            <a:r>
              <a:rPr lang="en-IE" sz="2800" dirty="0">
                <a:solidFill>
                  <a:schemeClr val="tx1"/>
                </a:solidFill>
                <a:cs typeface="Times New Roman" pitchFamily="18" charset="0"/>
              </a:rPr>
              <a:t>Demonstrates that there are no comparable properties in the same geo-cultural area with similar values that might be nominated in the future</a:t>
            </a:r>
            <a:r>
              <a:rPr lang="en-IE" sz="2800" dirty="0" smtClean="0">
                <a:solidFill>
                  <a:schemeClr val="tx1"/>
                </a:solidFill>
                <a:cs typeface="Times New Roman" pitchFamily="18" charset="0"/>
              </a:rPr>
              <a:t>. If there are, a </a:t>
            </a:r>
            <a:r>
              <a:rPr lang="en-IE" sz="2800" dirty="0" smtClean="0">
                <a:cs typeface="Times New Roman" pitchFamily="18" charset="0"/>
              </a:rPr>
              <a:t>broader</a:t>
            </a:r>
            <a:r>
              <a:rPr lang="en-IE" sz="2800" dirty="0" smtClean="0">
                <a:solidFill>
                  <a:schemeClr val="tx1"/>
                </a:solidFill>
                <a:cs typeface="Times New Roman" pitchFamily="18" charset="0"/>
              </a:rPr>
              <a:t> approach needs to be considered.</a:t>
            </a:r>
          </a:p>
          <a:p>
            <a:pPr lvl="1" algn="l"/>
            <a:endParaRPr lang="en-IE" sz="2800" dirty="0">
              <a:solidFill>
                <a:schemeClr val="tx1"/>
              </a:solidFill>
              <a:cs typeface="Times New Roman" pitchFamily="18" charset="0"/>
            </a:endParaRPr>
          </a:p>
          <a:p>
            <a:pPr marL="914400" lvl="1" indent="-457200" algn="l">
              <a:buFont typeface="Arial" panose="020B0604020202020204" pitchFamily="34" charset="0"/>
              <a:buChar char="•"/>
            </a:pPr>
            <a:r>
              <a:rPr lang="en-IE" sz="2800" dirty="0" smtClean="0">
                <a:solidFill>
                  <a:schemeClr val="tx1"/>
                </a:solidFill>
                <a:cs typeface="Times New Roman" pitchFamily="18" charset="0"/>
              </a:rPr>
              <a:t>Using </a:t>
            </a:r>
            <a:r>
              <a:rPr lang="en-IE" sz="2800" dirty="0">
                <a:solidFill>
                  <a:schemeClr val="tx1"/>
                </a:solidFill>
                <a:cs typeface="Times New Roman" pitchFamily="18" charset="0"/>
              </a:rPr>
              <a:t>an expert group to develop the CA is a preferred </a:t>
            </a:r>
            <a:r>
              <a:rPr lang="en-IE" sz="2800" dirty="0" smtClean="0">
                <a:solidFill>
                  <a:schemeClr val="tx1"/>
                </a:solidFill>
                <a:cs typeface="Times New Roman" pitchFamily="18" charset="0"/>
              </a:rPr>
              <a:t>method. Have a clear methodology starting out. </a:t>
            </a:r>
          </a:p>
          <a:p>
            <a:pPr lvl="1" algn="l"/>
            <a:endParaRPr lang="en-IE" sz="2800" dirty="0">
              <a:solidFill>
                <a:schemeClr val="tx1"/>
              </a:solidFill>
              <a:cs typeface="Times New Roman" pitchFamily="18" charset="0"/>
            </a:endParaRPr>
          </a:p>
          <a:p>
            <a:pPr marL="914400" lvl="1" indent="-457200" algn="l">
              <a:buFont typeface="Arial" panose="020B0604020202020204" pitchFamily="34" charset="0"/>
              <a:buChar char="•"/>
            </a:pPr>
            <a:r>
              <a:rPr lang="en-IE" sz="2800" dirty="0">
                <a:solidFill>
                  <a:schemeClr val="tx1"/>
                </a:solidFill>
                <a:cs typeface="Times New Roman" pitchFamily="18" charset="0"/>
              </a:rPr>
              <a:t>Starting point is to define ‘what is the significance of the property and how this is manifested’. </a:t>
            </a:r>
            <a:r>
              <a:rPr lang="en-IE" sz="2800" dirty="0">
                <a:solidFill>
                  <a:srgbClr val="FFFF00"/>
                </a:solidFill>
                <a:cs typeface="Times New Roman" pitchFamily="18" charset="0"/>
              </a:rPr>
              <a:t>The </a:t>
            </a:r>
            <a:r>
              <a:rPr lang="en-IE" sz="2800" dirty="0" smtClean="0">
                <a:solidFill>
                  <a:srgbClr val="FFFF00"/>
                </a:solidFill>
                <a:cs typeface="Times New Roman" pitchFamily="18" charset="0"/>
              </a:rPr>
              <a:t>attributes and values </a:t>
            </a:r>
            <a:r>
              <a:rPr lang="en-IE" sz="2800" dirty="0">
                <a:solidFill>
                  <a:srgbClr val="FFFF00"/>
                </a:solidFill>
                <a:cs typeface="Times New Roman" pitchFamily="18" charset="0"/>
              </a:rPr>
              <a:t>must be clearly defined at the outset to find suitable </a:t>
            </a:r>
            <a:r>
              <a:rPr lang="en-IE" sz="2800" dirty="0" smtClean="0">
                <a:solidFill>
                  <a:srgbClr val="FFFF00"/>
                </a:solidFill>
                <a:cs typeface="Times New Roman" pitchFamily="18" charset="0"/>
              </a:rPr>
              <a:t>comparators.</a:t>
            </a:r>
            <a:endParaRPr lang="en-IE" sz="2800" dirty="0">
              <a:solidFill>
                <a:srgbClr val="FFFF00"/>
              </a:solidFill>
              <a:cs typeface="Times New Roman" pitchFamily="18" charset="0"/>
            </a:endParaRPr>
          </a:p>
          <a:p>
            <a:pPr lvl="1" algn="l">
              <a:buFont typeface="Arial" pitchFamily="34" charset="0"/>
              <a:buChar char="•"/>
            </a:pPr>
            <a:endParaRPr lang="en-IE" dirty="0">
              <a:solidFill>
                <a:schemeClr val="tx1"/>
              </a:solidFill>
              <a:latin typeface="Times New Roman" pitchFamily="18" charset="0"/>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50768" y="6435969"/>
            <a:ext cx="1573823" cy="325316"/>
          </a:xfrm>
          <a:prstGeom prst="rect">
            <a:avLst/>
          </a:prstGeom>
        </p:spPr>
      </p:pic>
    </p:spTree>
    <p:extLst>
      <p:ext uri="{BB962C8B-B14F-4D97-AF65-F5344CB8AC3E}">
        <p14:creationId xmlns:p14="http://schemas.microsoft.com/office/powerpoint/2010/main" val="1224878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3512" y="-465991"/>
            <a:ext cx="8712968" cy="2110152"/>
          </a:xfrm>
        </p:spPr>
        <p:txBody>
          <a:bodyPr>
            <a:normAutofit fontScale="90000"/>
          </a:bodyPr>
          <a:lstStyle/>
          <a:p>
            <a:r>
              <a:rPr lang="en-IE" b="1" dirty="0" smtClean="0">
                <a:solidFill>
                  <a:schemeClr val="accent1">
                    <a:lumMod val="50000"/>
                  </a:schemeClr>
                </a:solidFill>
                <a:latin typeface="Times New Roman" pitchFamily="18" charset="0"/>
                <a:cs typeface="Times New Roman" pitchFamily="18" charset="0"/>
              </a:rPr>
              <a:t/>
            </a:r>
            <a:br>
              <a:rPr lang="en-IE" b="1" dirty="0" smtClean="0">
                <a:solidFill>
                  <a:schemeClr val="accent1">
                    <a:lumMod val="50000"/>
                  </a:schemeClr>
                </a:solidFill>
                <a:latin typeface="Times New Roman" pitchFamily="18" charset="0"/>
                <a:cs typeface="Times New Roman" pitchFamily="18" charset="0"/>
              </a:rPr>
            </a:br>
            <a:r>
              <a:rPr lang="en-IE" b="1" dirty="0">
                <a:solidFill>
                  <a:schemeClr val="accent1">
                    <a:lumMod val="50000"/>
                  </a:schemeClr>
                </a:solidFill>
                <a:latin typeface="Times New Roman" pitchFamily="18" charset="0"/>
                <a:cs typeface="Times New Roman" pitchFamily="18" charset="0"/>
              </a:rPr>
              <a:t/>
            </a:r>
            <a:br>
              <a:rPr lang="en-IE" b="1" dirty="0">
                <a:solidFill>
                  <a:schemeClr val="accent1">
                    <a:lumMod val="50000"/>
                  </a:schemeClr>
                </a:solidFill>
                <a:latin typeface="Times New Roman" pitchFamily="18" charset="0"/>
                <a:cs typeface="Times New Roman" pitchFamily="18" charset="0"/>
              </a:rPr>
            </a:br>
            <a:r>
              <a:rPr lang="en-IE" b="1" dirty="0" smtClean="0">
                <a:solidFill>
                  <a:schemeClr val="accent1">
                    <a:lumMod val="50000"/>
                  </a:schemeClr>
                </a:solidFill>
                <a:latin typeface="Times New Roman" pitchFamily="18" charset="0"/>
                <a:cs typeface="Times New Roman" pitchFamily="18" charset="0"/>
              </a:rPr>
              <a:t/>
            </a:r>
            <a:br>
              <a:rPr lang="en-IE" b="1" dirty="0" smtClean="0">
                <a:solidFill>
                  <a:schemeClr val="accent1">
                    <a:lumMod val="50000"/>
                  </a:schemeClr>
                </a:solidFill>
                <a:latin typeface="Times New Roman" pitchFamily="18" charset="0"/>
                <a:cs typeface="Times New Roman" pitchFamily="18" charset="0"/>
              </a:rPr>
            </a:br>
            <a:r>
              <a:rPr lang="en-IE" b="1" dirty="0">
                <a:solidFill>
                  <a:schemeClr val="accent1">
                    <a:lumMod val="50000"/>
                  </a:schemeClr>
                </a:solidFill>
                <a:latin typeface="Times New Roman" pitchFamily="18" charset="0"/>
                <a:cs typeface="Times New Roman" pitchFamily="18" charset="0"/>
              </a:rPr>
              <a:t/>
            </a:r>
            <a:br>
              <a:rPr lang="en-IE" b="1" dirty="0">
                <a:solidFill>
                  <a:schemeClr val="accent1">
                    <a:lumMod val="50000"/>
                  </a:schemeClr>
                </a:solidFill>
                <a:latin typeface="Times New Roman" pitchFamily="18" charset="0"/>
                <a:cs typeface="Times New Roman" pitchFamily="18" charset="0"/>
              </a:rPr>
            </a:br>
            <a:r>
              <a:rPr lang="en-IE" b="1" dirty="0" smtClean="0">
                <a:solidFill>
                  <a:schemeClr val="accent1">
                    <a:lumMod val="50000"/>
                  </a:schemeClr>
                </a:solidFill>
                <a:latin typeface="Times New Roman" pitchFamily="18" charset="0"/>
                <a:cs typeface="Times New Roman" pitchFamily="18" charset="0"/>
              </a:rPr>
              <a:t/>
            </a:r>
            <a:br>
              <a:rPr lang="en-IE" b="1" dirty="0" smtClean="0">
                <a:solidFill>
                  <a:schemeClr val="accent1">
                    <a:lumMod val="50000"/>
                  </a:schemeClr>
                </a:solidFill>
                <a:latin typeface="Times New Roman" pitchFamily="18" charset="0"/>
                <a:cs typeface="Times New Roman" pitchFamily="18" charset="0"/>
              </a:rPr>
            </a:br>
            <a:r>
              <a:rPr lang="en-IE" b="1" dirty="0" smtClean="0">
                <a:solidFill>
                  <a:srgbClr val="002060"/>
                </a:solidFill>
                <a:latin typeface="+mn-lt"/>
                <a:cs typeface="Times New Roman" pitchFamily="18" charset="0"/>
              </a:rPr>
              <a:t>Comparative </a:t>
            </a:r>
            <a:r>
              <a:rPr lang="en-IE" b="1" dirty="0">
                <a:solidFill>
                  <a:srgbClr val="002060"/>
                </a:solidFill>
                <a:latin typeface="+mn-lt"/>
                <a:cs typeface="Times New Roman" pitchFamily="18" charset="0"/>
              </a:rPr>
              <a:t>Analysis </a:t>
            </a:r>
            <a:r>
              <a:rPr lang="en-IE" dirty="0">
                <a:latin typeface="Times New Roman" pitchFamily="18" charset="0"/>
                <a:cs typeface="Times New Roman" pitchFamily="18" charset="0"/>
              </a:rPr>
              <a:t/>
            </a:r>
            <a:br>
              <a:rPr lang="en-IE" dirty="0">
                <a:latin typeface="Times New Roman" pitchFamily="18" charset="0"/>
                <a:cs typeface="Times New Roman" pitchFamily="18" charset="0"/>
              </a:rPr>
            </a:br>
            <a:endParaRPr lang="en-IE" dirty="0">
              <a:latin typeface="Times New Roman" pitchFamily="18" charset="0"/>
              <a:cs typeface="Times New Roman" pitchFamily="18" charset="0"/>
            </a:endParaRPr>
          </a:p>
        </p:txBody>
      </p:sp>
      <p:sp>
        <p:nvSpPr>
          <p:cNvPr id="3" name="Subtitle 2"/>
          <p:cNvSpPr>
            <a:spLocks noGrp="1"/>
          </p:cNvSpPr>
          <p:nvPr>
            <p:ph type="subTitle" idx="1"/>
          </p:nvPr>
        </p:nvSpPr>
        <p:spPr>
          <a:xfrm>
            <a:off x="1397977" y="1090247"/>
            <a:ext cx="9179169" cy="5011615"/>
          </a:xfrm>
        </p:spPr>
        <p:txBody>
          <a:bodyPr>
            <a:noAutofit/>
          </a:bodyPr>
          <a:lstStyle/>
          <a:p>
            <a:pPr marL="342900" indent="-342900" algn="l">
              <a:buFont typeface="Arial" panose="020B0604020202020204" pitchFamily="34" charset="0"/>
              <a:buChar char="•"/>
            </a:pPr>
            <a:r>
              <a:rPr lang="en-IE" dirty="0" smtClean="0">
                <a:cs typeface="Times New Roman" pitchFamily="18" charset="0"/>
              </a:rPr>
              <a:t>is </a:t>
            </a:r>
            <a:r>
              <a:rPr lang="en-IE" dirty="0">
                <a:cs typeface="Times New Roman" pitchFamily="18" charset="0"/>
              </a:rPr>
              <a:t>a vital part of understanding </a:t>
            </a:r>
            <a:r>
              <a:rPr lang="en-IE" dirty="0" smtClean="0">
                <a:cs typeface="Times New Roman" pitchFamily="18" charset="0"/>
              </a:rPr>
              <a:t>and measuring the </a:t>
            </a:r>
            <a:r>
              <a:rPr lang="en-IE" dirty="0">
                <a:cs typeface="Times New Roman" pitchFamily="18" charset="0"/>
              </a:rPr>
              <a:t>potential </a:t>
            </a:r>
            <a:r>
              <a:rPr lang="en-IE" dirty="0" smtClean="0">
                <a:cs typeface="Times New Roman" pitchFamily="18" charset="0"/>
              </a:rPr>
              <a:t>OUV.</a:t>
            </a:r>
          </a:p>
          <a:p>
            <a:pPr algn="l"/>
            <a:endParaRPr lang="en-IE" dirty="0">
              <a:cs typeface="Times New Roman" pitchFamily="18" charset="0"/>
            </a:endParaRPr>
          </a:p>
          <a:p>
            <a:pPr marL="342900" indent="-342900" algn="l">
              <a:buFont typeface="Arial" panose="020B0604020202020204" pitchFamily="34" charset="0"/>
              <a:buChar char="•"/>
            </a:pPr>
            <a:r>
              <a:rPr lang="en-IE" dirty="0" smtClean="0">
                <a:solidFill>
                  <a:srgbClr val="FFFF00"/>
                </a:solidFill>
                <a:cs typeface="Times New Roman" pitchFamily="18" charset="0"/>
              </a:rPr>
              <a:t>aim is not to demonstrate that the property is unique </a:t>
            </a:r>
            <a:r>
              <a:rPr lang="en-IE" dirty="0" smtClean="0">
                <a:cs typeface="Times New Roman" pitchFamily="18" charset="0"/>
              </a:rPr>
              <a:t>but that it has an exceptionally strong claim to be of Outstanding Universal Value.</a:t>
            </a:r>
          </a:p>
          <a:p>
            <a:pPr algn="l"/>
            <a:endParaRPr lang="en-IE" dirty="0">
              <a:cs typeface="Times New Roman" pitchFamily="18" charset="0"/>
            </a:endParaRPr>
          </a:p>
          <a:p>
            <a:pPr marL="342900" indent="-342900" algn="l">
              <a:buFont typeface="Arial" panose="020B0604020202020204" pitchFamily="34" charset="0"/>
              <a:buChar char="•"/>
            </a:pPr>
            <a:r>
              <a:rPr lang="en-IE" dirty="0" smtClean="0">
                <a:solidFill>
                  <a:schemeClr val="tx1"/>
                </a:solidFill>
                <a:cs typeface="Times New Roman" pitchFamily="18" charset="0"/>
              </a:rPr>
              <a:t>must </a:t>
            </a:r>
            <a:r>
              <a:rPr lang="en-IE" dirty="0">
                <a:solidFill>
                  <a:schemeClr val="tx1"/>
                </a:solidFill>
                <a:cs typeface="Times New Roman" pitchFamily="18" charset="0"/>
              </a:rPr>
              <a:t>draw conclusions and demonstrate where the property stands. </a:t>
            </a:r>
            <a:endParaRPr lang="en-IE" dirty="0" smtClean="0">
              <a:solidFill>
                <a:schemeClr val="tx1"/>
              </a:solidFill>
              <a:cs typeface="Times New Roman" pitchFamily="18" charset="0"/>
            </a:endParaRPr>
          </a:p>
          <a:p>
            <a:pPr algn="l"/>
            <a:endParaRPr lang="en-IE" dirty="0">
              <a:solidFill>
                <a:schemeClr val="tx1"/>
              </a:solidFill>
              <a:cs typeface="Times New Roman" pitchFamily="18" charset="0"/>
            </a:endParaRPr>
          </a:p>
          <a:p>
            <a:pPr marL="342900" indent="-342900" algn="l">
              <a:buFont typeface="Arial" panose="020B0604020202020204" pitchFamily="34" charset="0"/>
              <a:buChar char="•"/>
            </a:pPr>
            <a:r>
              <a:rPr lang="en-IE" dirty="0">
                <a:solidFill>
                  <a:schemeClr val="tx1"/>
                </a:solidFill>
                <a:cs typeface="Times New Roman" pitchFamily="18" charset="0"/>
              </a:rPr>
              <a:t>It should be rigorous with a broad scope/it should be supported by best scientific information/ reference to relevant thematic </a:t>
            </a:r>
            <a:r>
              <a:rPr lang="en-IE" dirty="0" smtClean="0">
                <a:solidFill>
                  <a:schemeClr val="tx1"/>
                </a:solidFill>
                <a:cs typeface="Times New Roman" pitchFamily="18" charset="0"/>
              </a:rPr>
              <a:t>studies. </a:t>
            </a:r>
          </a:p>
          <a:p>
            <a:pPr algn="l"/>
            <a:endParaRPr lang="en-IE" dirty="0">
              <a:solidFill>
                <a:schemeClr val="tx1"/>
              </a:solidFill>
              <a:cs typeface="Times New Roman" pitchFamily="18" charset="0"/>
            </a:endParaRPr>
          </a:p>
          <a:p>
            <a:pPr marL="342900" indent="-342900" algn="l">
              <a:buFont typeface="Arial" panose="020B0604020202020204" pitchFamily="34" charset="0"/>
              <a:buChar char="•"/>
            </a:pPr>
            <a:r>
              <a:rPr lang="en-IE" dirty="0">
                <a:solidFill>
                  <a:srgbClr val="FFFF00"/>
                </a:solidFill>
                <a:cs typeface="Times New Roman" pitchFamily="18" charset="0"/>
              </a:rPr>
              <a:t>It must justify the selection of the components as well as demonstrate that the series as a whole is of potential </a:t>
            </a:r>
            <a:r>
              <a:rPr lang="en-IE" dirty="0" smtClean="0">
                <a:solidFill>
                  <a:srgbClr val="FFFF00"/>
                </a:solidFill>
                <a:cs typeface="Times New Roman" pitchFamily="18" charset="0"/>
              </a:rPr>
              <a:t>OUV.</a:t>
            </a:r>
            <a:endParaRPr lang="en-IE" dirty="0">
              <a:solidFill>
                <a:srgbClr val="FFFF00"/>
              </a:solidFill>
              <a:cs typeface="Times New Roman" pitchFamily="18" charset="0"/>
            </a:endParaRP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15600" y="6418385"/>
            <a:ext cx="1600200" cy="342899"/>
          </a:xfrm>
          <a:prstGeom prst="rect">
            <a:avLst/>
          </a:prstGeom>
        </p:spPr>
      </p:pic>
    </p:spTree>
    <p:extLst>
      <p:ext uri="{BB962C8B-B14F-4D97-AF65-F5344CB8AC3E}">
        <p14:creationId xmlns:p14="http://schemas.microsoft.com/office/powerpoint/2010/main" val="3522393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924"/>
            <a:ext cx="9914792" cy="1134208"/>
          </a:xfrm>
        </p:spPr>
        <p:txBody>
          <a:bodyPr>
            <a:normAutofit/>
          </a:bodyPr>
          <a:lstStyle/>
          <a:p>
            <a:pPr algn="ctr"/>
            <a:r>
              <a:rPr lang="en-US" b="1" dirty="0" smtClean="0">
                <a:solidFill>
                  <a:srgbClr val="002060"/>
                </a:solidFill>
                <a:latin typeface="+mn-lt"/>
                <a:cs typeface="Times New Roman" panose="02020603050405020304" pitchFamily="18" charset="0"/>
              </a:rPr>
              <a:t>Where the Comparative Analysis sits</a:t>
            </a:r>
            <a:endParaRPr lang="en-US" b="1" dirty="0">
              <a:solidFill>
                <a:srgbClr val="002060"/>
              </a:solidFill>
              <a:latin typeface="+mn-lt"/>
              <a:cs typeface="Times New Roman" panose="02020603050405020304" pitchFamily="18" charset="0"/>
            </a:endParaRPr>
          </a:p>
        </p:txBody>
      </p:sp>
      <p:sp>
        <p:nvSpPr>
          <p:cNvPr id="3" name="Content Placeholder 2"/>
          <p:cNvSpPr>
            <a:spLocks noGrp="1"/>
          </p:cNvSpPr>
          <p:nvPr>
            <p:ph idx="1"/>
          </p:nvPr>
        </p:nvSpPr>
        <p:spPr>
          <a:xfrm>
            <a:off x="838200" y="1582615"/>
            <a:ext cx="9914792" cy="4352193"/>
          </a:xfrm>
        </p:spPr>
        <p:txBody>
          <a:bodyPr/>
          <a:lstStyle/>
          <a:p>
            <a:endParaRPr lang="en-US" dirty="0"/>
          </a:p>
        </p:txBody>
      </p:sp>
      <p:sp>
        <p:nvSpPr>
          <p:cNvPr id="5" name="Rectangle 4"/>
          <p:cNvSpPr/>
          <p:nvPr/>
        </p:nvSpPr>
        <p:spPr>
          <a:xfrm>
            <a:off x="4563208" y="2470638"/>
            <a:ext cx="2470638" cy="301576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Carry  out a Global Comparative Analysis to test the values of the property against comparable World Heritage and other properties selected on a worldwide basis</a:t>
            </a:r>
          </a:p>
        </p:txBody>
      </p:sp>
      <p:sp>
        <p:nvSpPr>
          <p:cNvPr id="8" name="Rectangle 7"/>
          <p:cNvSpPr/>
          <p:nvPr/>
        </p:nvSpPr>
        <p:spPr>
          <a:xfrm>
            <a:off x="905608" y="1668652"/>
            <a:ext cx="2593730" cy="186346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Understand the </a:t>
            </a:r>
            <a:r>
              <a:rPr lang="en-US" dirty="0" smtClean="0"/>
              <a:t>attributes and values </a:t>
            </a:r>
            <a:r>
              <a:rPr lang="en-US" dirty="0"/>
              <a:t>of the property and the World Heritage criteria that may apply to it</a:t>
            </a:r>
          </a:p>
        </p:txBody>
      </p:sp>
      <p:sp>
        <p:nvSpPr>
          <p:cNvPr id="9" name="Rectangle 8"/>
          <p:cNvSpPr/>
          <p:nvPr/>
        </p:nvSpPr>
        <p:spPr>
          <a:xfrm>
            <a:off x="8112223" y="3532114"/>
            <a:ext cx="2552845" cy="232356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Confirm the criteria that should form  part of the nomination  and develop a Statement of Outstanding Universal Value</a:t>
            </a:r>
          </a:p>
        </p:txBody>
      </p:sp>
      <p:sp>
        <p:nvSpPr>
          <p:cNvPr id="10" name="Rectangle 9"/>
          <p:cNvSpPr/>
          <p:nvPr/>
        </p:nvSpPr>
        <p:spPr>
          <a:xfrm>
            <a:off x="1703512" y="6381328"/>
            <a:ext cx="8856984" cy="400110"/>
          </a:xfrm>
          <a:prstGeom prst="rect">
            <a:avLst/>
          </a:prstGeom>
        </p:spPr>
        <p:txBody>
          <a:bodyPr wrap="square">
            <a:spAutoFit/>
          </a:bodyPr>
          <a:lstStyle/>
          <a:p>
            <a:r>
              <a:rPr lang="en-US" sz="2000" dirty="0">
                <a:solidFill>
                  <a:schemeClr val="accent1">
                    <a:lumMod val="50000"/>
                  </a:schemeClr>
                </a:solidFill>
              </a:rPr>
              <a:t>UNESCO 2011. </a:t>
            </a:r>
            <a:r>
              <a:rPr lang="en-US" sz="2000" i="1" dirty="0">
                <a:solidFill>
                  <a:schemeClr val="accent1">
                    <a:lumMod val="50000"/>
                  </a:schemeClr>
                </a:solidFill>
              </a:rPr>
              <a:t>Preparing World Heritage Nominations</a:t>
            </a:r>
            <a:r>
              <a:rPr lang="en-US" sz="2000" dirty="0">
                <a:solidFill>
                  <a:schemeClr val="accent1">
                    <a:lumMod val="50000"/>
                  </a:schemeClr>
                </a:solidFill>
              </a:rPr>
              <a:t>. Second edition</a:t>
            </a:r>
          </a:p>
        </p:txBody>
      </p:sp>
      <p:cxnSp>
        <p:nvCxnSpPr>
          <p:cNvPr id="12" name="Straight Arrow Connector 11"/>
          <p:cNvCxnSpPr/>
          <p:nvPr/>
        </p:nvCxnSpPr>
        <p:spPr>
          <a:xfrm>
            <a:off x="3719736" y="1052736"/>
            <a:ext cx="6696744" cy="216024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pic>
        <p:nvPicPr>
          <p:cNvPr id="11" name="Picture 10"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60496" y="6471138"/>
            <a:ext cx="1555304" cy="310299"/>
          </a:xfrm>
          <a:prstGeom prst="rect">
            <a:avLst/>
          </a:prstGeom>
        </p:spPr>
      </p:pic>
    </p:spTree>
    <p:extLst>
      <p:ext uri="{BB962C8B-B14F-4D97-AF65-F5344CB8AC3E}">
        <p14:creationId xmlns:p14="http://schemas.microsoft.com/office/powerpoint/2010/main" val="418459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92" y="53752"/>
            <a:ext cx="11772900" cy="1143000"/>
          </a:xfrm>
        </p:spPr>
        <p:txBody>
          <a:bodyPr>
            <a:normAutofit/>
          </a:bodyPr>
          <a:lstStyle/>
          <a:p>
            <a:r>
              <a:rPr lang="en-US" sz="3600" b="1" dirty="0">
                <a:solidFill>
                  <a:srgbClr val="002060"/>
                </a:solidFill>
                <a:latin typeface="+mn-lt"/>
                <a:cs typeface="Times New Roman" panose="02020603050405020304" pitchFamily="18" charset="0"/>
              </a:rPr>
              <a:t>Suggested sequence for preparing a </a:t>
            </a:r>
            <a:r>
              <a:rPr lang="en-US" sz="3600" b="1" dirty="0" smtClean="0">
                <a:solidFill>
                  <a:srgbClr val="002060"/>
                </a:solidFill>
                <a:latin typeface="+mn-lt"/>
                <a:cs typeface="Times New Roman" panose="02020603050405020304" pitchFamily="18" charset="0"/>
              </a:rPr>
              <a:t>nomination - UNESCO</a:t>
            </a:r>
            <a:endParaRPr lang="en-US" sz="3600" b="1" dirty="0">
              <a:solidFill>
                <a:srgbClr val="002060"/>
              </a:solidFill>
              <a:latin typeface="+mn-lt"/>
              <a:cs typeface="Times New Roman" panose="02020603050405020304" pitchFamily="18" charset="0"/>
            </a:endParaRPr>
          </a:p>
        </p:txBody>
      </p:sp>
      <p:sp>
        <p:nvSpPr>
          <p:cNvPr id="3" name="Content Placeholder 2"/>
          <p:cNvSpPr>
            <a:spLocks noGrp="1"/>
          </p:cNvSpPr>
          <p:nvPr>
            <p:ph idx="1"/>
          </p:nvPr>
        </p:nvSpPr>
        <p:spPr>
          <a:xfrm>
            <a:off x="5319346" y="1628801"/>
            <a:ext cx="5134708" cy="4314800"/>
          </a:xfrm>
        </p:spPr>
        <p:txBody>
          <a:bodyPr>
            <a:normAutofit fontScale="32500" lnSpcReduction="20000"/>
          </a:bodyPr>
          <a:lstStyle/>
          <a:p>
            <a:r>
              <a:rPr lang="en-US" sz="7000" dirty="0" smtClean="0">
                <a:cs typeface="Times New Roman" panose="02020603050405020304" pitchFamily="18" charset="0"/>
              </a:rPr>
              <a:t>Background </a:t>
            </a:r>
            <a:r>
              <a:rPr lang="en-US" sz="7000" dirty="0">
                <a:cs typeface="Times New Roman" panose="02020603050405020304" pitchFamily="18" charset="0"/>
              </a:rPr>
              <a:t>research</a:t>
            </a:r>
          </a:p>
          <a:p>
            <a:r>
              <a:rPr lang="en-US" sz="7000" dirty="0">
                <a:solidFill>
                  <a:srgbClr val="FFFF00"/>
                </a:solidFill>
                <a:cs typeface="Times New Roman" panose="02020603050405020304" pitchFamily="18" charset="0"/>
              </a:rPr>
              <a:t>Comparative analysis</a:t>
            </a:r>
          </a:p>
          <a:p>
            <a:r>
              <a:rPr lang="en-US" sz="7000" dirty="0">
                <a:cs typeface="Times New Roman" panose="02020603050405020304" pitchFamily="18" charset="0"/>
              </a:rPr>
              <a:t>Draft Statement of OUV</a:t>
            </a:r>
          </a:p>
          <a:p>
            <a:r>
              <a:rPr lang="en-US" sz="7000" dirty="0">
                <a:cs typeface="Times New Roman" panose="02020603050405020304" pitchFamily="18" charset="0"/>
              </a:rPr>
              <a:t>Define relevant attributes</a:t>
            </a:r>
          </a:p>
          <a:p>
            <a:r>
              <a:rPr lang="en-US" sz="7000" dirty="0">
                <a:cs typeface="Times New Roman" panose="02020603050405020304" pitchFamily="18" charset="0"/>
              </a:rPr>
              <a:t>Assess authenticity and integrity</a:t>
            </a:r>
          </a:p>
          <a:p>
            <a:r>
              <a:rPr lang="en-US" sz="7000" dirty="0">
                <a:cs typeface="Times New Roman" panose="02020603050405020304" pitchFamily="18" charset="0"/>
              </a:rPr>
              <a:t>Define appropriate boundaries</a:t>
            </a:r>
          </a:p>
          <a:p>
            <a:r>
              <a:rPr lang="en-US" sz="7000" dirty="0">
                <a:cs typeface="Times New Roman" panose="02020603050405020304" pitchFamily="18" charset="0"/>
              </a:rPr>
              <a:t>Prepare description</a:t>
            </a:r>
          </a:p>
          <a:p>
            <a:r>
              <a:rPr lang="en-US" sz="7000" dirty="0" smtClean="0">
                <a:cs typeface="Times New Roman" panose="02020603050405020304" pitchFamily="18" charset="0"/>
              </a:rPr>
              <a:t>Complete history</a:t>
            </a:r>
            <a:endParaRPr lang="en-US" sz="7000" dirty="0">
              <a:cs typeface="Times New Roman" panose="02020603050405020304" pitchFamily="18" charset="0"/>
            </a:endParaRPr>
          </a:p>
          <a:p>
            <a:r>
              <a:rPr lang="en-US" sz="7000" dirty="0">
                <a:cs typeface="Times New Roman" panose="02020603050405020304" pitchFamily="18" charset="0"/>
              </a:rPr>
              <a:t>Complete dossier</a:t>
            </a:r>
          </a:p>
          <a:p>
            <a:endParaRPr lang="en-US" dirty="0">
              <a:latin typeface="Times New Roman" panose="02020603050405020304" pitchFamily="18" charset="0"/>
              <a:cs typeface="Times New Roman" panose="02020603050405020304" pitchFamily="18" charset="0"/>
            </a:endParaRPr>
          </a:p>
          <a:p>
            <a:pPr>
              <a:buFontTx/>
              <a:buChar char="-"/>
            </a:pPr>
            <a:endParaRPr lang="en-US" dirty="0"/>
          </a:p>
          <a:p>
            <a:pPr marL="0" indent="0">
              <a:buNone/>
            </a:pPr>
            <a:endParaRPr lang="en-US" dirty="0"/>
          </a:p>
          <a:p>
            <a:pPr marL="0" indent="0">
              <a:buNone/>
            </a:pPr>
            <a:r>
              <a:rPr lang="en-US" dirty="0">
                <a:solidFill>
                  <a:schemeClr val="bg1"/>
                </a:solidFill>
              </a:rPr>
              <a:t>UNESCO 2011. </a:t>
            </a:r>
            <a:r>
              <a:rPr lang="en-US" i="1" dirty="0">
                <a:solidFill>
                  <a:schemeClr val="bg1"/>
                </a:solidFill>
              </a:rPr>
              <a:t>Preparing World Heritage Nominations</a:t>
            </a:r>
            <a:r>
              <a:rPr lang="en-US" dirty="0">
                <a:solidFill>
                  <a:schemeClr val="bg1"/>
                </a:solidFill>
              </a:rPr>
              <a:t>..</a:t>
            </a:r>
          </a:p>
          <a:p>
            <a:pPr>
              <a:buFontTx/>
              <a:buChar char="-"/>
            </a:pPr>
            <a:endParaRPr lang="en-US" dirty="0"/>
          </a:p>
        </p:txBody>
      </p:sp>
      <p:cxnSp>
        <p:nvCxnSpPr>
          <p:cNvPr id="5" name="Straight Arrow Connector 4"/>
          <p:cNvCxnSpPr/>
          <p:nvPr/>
        </p:nvCxnSpPr>
        <p:spPr>
          <a:xfrm>
            <a:off x="10344472" y="1412776"/>
            <a:ext cx="0" cy="4176464"/>
          </a:xfrm>
          <a:prstGeom prst="straightConnector1">
            <a:avLst/>
          </a:prstGeom>
          <a:ln w="38100">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flipV="1">
            <a:off x="10128448" y="836712"/>
            <a:ext cx="0" cy="5544616"/>
          </a:xfrm>
          <a:prstGeom prst="straightConnector1">
            <a:avLst/>
          </a:prstGeom>
          <a:ln w="38100">
            <a:solidFill>
              <a:schemeClr val="accent3"/>
            </a:solidFill>
            <a:prstDash val="dashDot"/>
            <a:tailEnd type="arrow"/>
          </a:ln>
        </p:spPr>
        <p:style>
          <a:lnRef idx="2">
            <a:schemeClr val="accent1"/>
          </a:lnRef>
          <a:fillRef idx="0">
            <a:schemeClr val="accent1"/>
          </a:fillRef>
          <a:effectRef idx="1">
            <a:schemeClr val="accent1"/>
          </a:effectRef>
          <a:fontRef idx="minor">
            <a:schemeClr val="tx1"/>
          </a:fontRef>
        </p:style>
      </p:cxnSp>
      <p:pic>
        <p:nvPicPr>
          <p:cNvPr id="4" name="Picture 3"/>
          <p:cNvPicPr>
            <a:picLocks noChangeAspect="1"/>
          </p:cNvPicPr>
          <p:nvPr/>
        </p:nvPicPr>
        <p:blipFill>
          <a:blip r:embed="rId2"/>
          <a:stretch>
            <a:fillRect/>
          </a:stretch>
        </p:blipFill>
        <p:spPr>
          <a:xfrm>
            <a:off x="1445478" y="1628800"/>
            <a:ext cx="2922331" cy="4143600"/>
          </a:xfrm>
          <a:prstGeom prst="rect">
            <a:avLst/>
          </a:prstGeom>
        </p:spPr>
      </p:pic>
      <p:pic>
        <p:nvPicPr>
          <p:cNvPr id="8" name="Picture 7"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3"/>
          <a:stretch>
            <a:fillRect/>
          </a:stretch>
        </p:blipFill>
        <p:spPr>
          <a:xfrm>
            <a:off x="10560496" y="6381328"/>
            <a:ext cx="1555304" cy="353579"/>
          </a:xfrm>
          <a:prstGeom prst="rect">
            <a:avLst/>
          </a:prstGeom>
        </p:spPr>
      </p:pic>
    </p:spTree>
    <p:extLst>
      <p:ext uri="{BB962C8B-B14F-4D97-AF65-F5344CB8AC3E}">
        <p14:creationId xmlns:p14="http://schemas.microsoft.com/office/powerpoint/2010/main" val="239296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5520" y="114300"/>
            <a:ext cx="8640960" cy="940777"/>
          </a:xfrm>
        </p:spPr>
        <p:txBody>
          <a:bodyPr>
            <a:normAutofit/>
          </a:bodyPr>
          <a:lstStyle/>
          <a:p>
            <a:r>
              <a:rPr lang="en-IE" sz="5400" b="1" dirty="0">
                <a:solidFill>
                  <a:srgbClr val="002060"/>
                </a:solidFill>
                <a:latin typeface="+mn-lt"/>
                <a:cs typeface="Times New Roman" pitchFamily="18" charset="0"/>
              </a:rPr>
              <a:t>Comparative Analysis </a:t>
            </a:r>
            <a:endParaRPr lang="en-IE" sz="5400" dirty="0">
              <a:solidFill>
                <a:srgbClr val="002060"/>
              </a:solidFill>
              <a:latin typeface="+mn-lt"/>
              <a:cs typeface="Times New Roman" pitchFamily="18" charset="0"/>
            </a:endParaRPr>
          </a:p>
        </p:txBody>
      </p:sp>
      <p:sp>
        <p:nvSpPr>
          <p:cNvPr id="3" name="Subtitle 2"/>
          <p:cNvSpPr>
            <a:spLocks noGrp="1"/>
          </p:cNvSpPr>
          <p:nvPr>
            <p:ph type="subTitle" idx="1"/>
          </p:nvPr>
        </p:nvSpPr>
        <p:spPr>
          <a:xfrm>
            <a:off x="1397977" y="1274885"/>
            <a:ext cx="9214338" cy="4536830"/>
          </a:xfrm>
        </p:spPr>
        <p:txBody>
          <a:bodyPr>
            <a:normAutofit lnSpcReduction="10000"/>
          </a:bodyPr>
          <a:lstStyle/>
          <a:p>
            <a:pPr algn="l"/>
            <a:endParaRPr lang="en-IE" dirty="0" smtClean="0">
              <a:latin typeface="Times New Roman" pitchFamily="18" charset="0"/>
              <a:cs typeface="Times New Roman" pitchFamily="18" charset="0"/>
            </a:endParaRPr>
          </a:p>
          <a:p>
            <a:pPr marL="342900" indent="-342900" algn="l">
              <a:buFont typeface="Arial" panose="020B0604020202020204" pitchFamily="34" charset="0"/>
              <a:buChar char="•"/>
            </a:pPr>
            <a:r>
              <a:rPr lang="en-IE" dirty="0" smtClean="0">
                <a:cs typeface="Times New Roman" pitchFamily="18" charset="0"/>
              </a:rPr>
              <a:t>Not enough importance is given to this element; it needs to be addressed and integrated early in the process with </a:t>
            </a:r>
            <a:r>
              <a:rPr lang="en-IE" dirty="0" smtClean="0">
                <a:solidFill>
                  <a:srgbClr val="FFFF00"/>
                </a:solidFill>
                <a:cs typeface="Times New Roman" pitchFamily="18" charset="0"/>
              </a:rPr>
              <a:t>consideration given when focusing on the Tentative List.</a:t>
            </a:r>
            <a:endParaRPr lang="en-IE" dirty="0" smtClean="0">
              <a:cs typeface="Times New Roman" pitchFamily="18" charset="0"/>
            </a:endParaRPr>
          </a:p>
          <a:p>
            <a:pPr algn="l"/>
            <a:endParaRPr lang="en-IE" dirty="0">
              <a:cs typeface="Times New Roman" pitchFamily="18" charset="0"/>
            </a:endParaRPr>
          </a:p>
          <a:p>
            <a:pPr marL="342900" indent="-342900" algn="l">
              <a:buFont typeface="Arial" panose="020B0604020202020204" pitchFamily="34" charset="0"/>
              <a:buChar char="•"/>
            </a:pPr>
            <a:r>
              <a:rPr lang="en-IE" dirty="0" smtClean="0">
                <a:cs typeface="Times New Roman" pitchFamily="18" charset="0"/>
              </a:rPr>
              <a:t>It can </a:t>
            </a:r>
            <a:r>
              <a:rPr lang="en-IE" dirty="0">
                <a:cs typeface="Times New Roman" pitchFamily="18" charset="0"/>
              </a:rPr>
              <a:t>often be a weak component of a nomination </a:t>
            </a:r>
            <a:r>
              <a:rPr lang="en-IE" dirty="0" smtClean="0">
                <a:cs typeface="Times New Roman" pitchFamily="18" charset="0"/>
              </a:rPr>
              <a:t>– it is important </a:t>
            </a:r>
            <a:r>
              <a:rPr lang="en-IE" dirty="0">
                <a:cs typeface="Times New Roman" pitchFamily="18" charset="0"/>
              </a:rPr>
              <a:t>to get this right. </a:t>
            </a:r>
            <a:r>
              <a:rPr lang="en-IE" dirty="0" smtClean="0">
                <a:solidFill>
                  <a:srgbClr val="FFFF00"/>
                </a:solidFill>
                <a:cs typeface="Times New Roman" pitchFamily="18" charset="0"/>
              </a:rPr>
              <a:t>It can jeopardise the success of a nomination or at the very best delay it.</a:t>
            </a:r>
          </a:p>
          <a:p>
            <a:pPr algn="l"/>
            <a:endParaRPr lang="en-IE" dirty="0">
              <a:cs typeface="Times New Roman" pitchFamily="18" charset="0"/>
            </a:endParaRPr>
          </a:p>
          <a:p>
            <a:pPr marL="342900" indent="-342900" algn="l">
              <a:buFont typeface="Arial" panose="020B0604020202020204" pitchFamily="34" charset="0"/>
              <a:buChar char="•"/>
            </a:pPr>
            <a:r>
              <a:rPr lang="en-IE" dirty="0" smtClean="0">
                <a:solidFill>
                  <a:schemeClr val="tx1"/>
                </a:solidFill>
                <a:cs typeface="Times New Roman" pitchFamily="18" charset="0"/>
              </a:rPr>
              <a:t>Issues: lack </a:t>
            </a:r>
            <a:r>
              <a:rPr lang="en-IE" dirty="0">
                <a:solidFill>
                  <a:schemeClr val="tx1"/>
                </a:solidFill>
                <a:cs typeface="Times New Roman" pitchFamily="18" charset="0"/>
              </a:rPr>
              <a:t>of objectivity/not looking beyond same geo-cultural </a:t>
            </a:r>
            <a:r>
              <a:rPr lang="en-IE" dirty="0" smtClean="0">
                <a:solidFill>
                  <a:schemeClr val="tx1"/>
                </a:solidFill>
                <a:cs typeface="Times New Roman" pitchFamily="18" charset="0"/>
              </a:rPr>
              <a:t>area/using </a:t>
            </a:r>
            <a:r>
              <a:rPr lang="en-IE" dirty="0">
                <a:solidFill>
                  <a:schemeClr val="tx1"/>
                </a:solidFill>
                <a:cs typeface="Times New Roman" pitchFamily="18" charset="0"/>
              </a:rPr>
              <a:t>only the WH and Tentative Lists/limiting comparison to less important properties/basing analysis on irrelevant attributes, etc.</a:t>
            </a:r>
          </a:p>
        </p:txBody>
      </p:sp>
      <p:pic>
        <p:nvPicPr>
          <p:cNvPr id="4" name="Picture 3" descr="A picture containing drawing, sign&#10;&#10;Description automatically generated">
            <a:extLst>
              <a:ext uri="{FF2B5EF4-FFF2-40B4-BE49-F238E27FC236}">
                <a16:creationId xmlns:a16="http://schemas.microsoft.com/office/drawing/2014/main" xmlns="" id="{43EC53A5-B6E0-6A40-81D8-B4EEDD4FF200}"/>
              </a:ext>
            </a:extLst>
          </p:cNvPr>
          <p:cNvPicPr>
            <a:picLocks noChangeAspect="1"/>
          </p:cNvPicPr>
          <p:nvPr/>
        </p:nvPicPr>
        <p:blipFill>
          <a:blip r:embed="rId2"/>
          <a:stretch>
            <a:fillRect/>
          </a:stretch>
        </p:blipFill>
        <p:spPr>
          <a:xfrm>
            <a:off x="10524392" y="6471137"/>
            <a:ext cx="1573823" cy="298939"/>
          </a:xfrm>
          <a:prstGeom prst="rect">
            <a:avLst/>
          </a:prstGeom>
        </p:spPr>
      </p:pic>
    </p:spTree>
    <p:extLst>
      <p:ext uri="{BB962C8B-B14F-4D97-AF65-F5344CB8AC3E}">
        <p14:creationId xmlns:p14="http://schemas.microsoft.com/office/powerpoint/2010/main" val="199231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8153</TotalTime>
  <Words>1789</Words>
  <Application>Microsoft Office PowerPoint</Application>
  <PresentationFormat>Widescreen</PresentationFormat>
  <Paragraphs>216</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Times New Roman</vt:lpstr>
      <vt:lpstr>Office Theme</vt:lpstr>
      <vt:lpstr>World Heritage Online Webinar  Dept. of Culture, Heritage &amp; the Gaeltacht  in Partnership with ICOMOS Ireland 18th. June 2020</vt:lpstr>
      <vt:lpstr>Some Fundamental Concepts to consider  in the World Heritage Process</vt:lpstr>
      <vt:lpstr>World Heritage Convention (1972) Ratified by Ireland in 1991</vt:lpstr>
      <vt:lpstr>Baseline Research - Documentation </vt:lpstr>
      <vt:lpstr>Comparative Analysis</vt:lpstr>
      <vt:lpstr>     Comparative Analysis  </vt:lpstr>
      <vt:lpstr>Where the Comparative Analysis sits</vt:lpstr>
      <vt:lpstr>Suggested sequence for preparing a nomination - UNESCO</vt:lpstr>
      <vt:lpstr>Comparative Analysis </vt:lpstr>
      <vt:lpstr>Boundaries   it is important to get it right</vt:lpstr>
      <vt:lpstr>Boundaries</vt:lpstr>
      <vt:lpstr>Buffer Zones para 103-107 OG introduced 1997</vt:lpstr>
      <vt:lpstr>Serial Properties</vt:lpstr>
      <vt:lpstr>Serial Properties</vt:lpstr>
      <vt:lpstr>Serial Properties</vt:lpstr>
      <vt:lpstr>Serial Transnational Sites  increasingly complex challenge involving</vt:lpstr>
      <vt:lpstr>- long lead-in timeframe:   Pre-historic pile-dwellings of the Alps inscribed in 2011 took about   20 years to prepare – 6 SPs   Champagne Hillsides, Houses &amp; Cellars nomination (2015) took   10 years of intense work involving a vast number of stakeholders  - administrative differences can lead to complications and need to be taken   into account. Ensure level of compatibility or equivalence    - achieving overall manageability and coherence of the property can be   challenging   - there can be a delicate balance of responsibilities  - considerable cost implications (+ costlier evaluation missions)</vt:lpstr>
      <vt:lpstr>But there are opportunities and benefits:    -a tool for international co-operation      -shared approaches leading to better management and    conservation practices    -exchange of technical and research information    -development of integrated cultural tourism </vt:lpstr>
      <vt:lpstr>Responsibility</vt:lpstr>
      <vt:lpstr>Single Property Concept</vt:lpstr>
      <vt:lpstr>Serial Transnational Sites    flexibility</vt:lpstr>
      <vt:lpstr>Resources</vt:lpstr>
      <vt:lpstr>Management of Serial Properties</vt:lpstr>
      <vt:lpstr>Management of Serial Properties</vt:lpstr>
      <vt:lpstr>Effective Management</vt:lpstr>
      <vt:lpstr>Upstream  Process</vt:lpstr>
      <vt:lpstr>Midstream Process</vt:lpstr>
      <vt:lpstr>Maintaining Momentum</vt:lpstr>
      <vt:lpstr>Good Guidance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world heritage system</dc:title>
  <dc:creator>Odran Farrell</dc:creator>
  <cp:lastModifiedBy>Garry McDonagh</cp:lastModifiedBy>
  <cp:revision>122</cp:revision>
  <dcterms:created xsi:type="dcterms:W3CDTF">2020-03-06T13:40:26Z</dcterms:created>
  <dcterms:modified xsi:type="dcterms:W3CDTF">2020-09-10T14:34:37Z</dcterms:modified>
</cp:coreProperties>
</file>